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75" r:id="rId2"/>
    <p:sldId id="305" r:id="rId3"/>
    <p:sldId id="407" r:id="rId4"/>
    <p:sldId id="408" r:id="rId5"/>
    <p:sldId id="435" r:id="rId6"/>
    <p:sldId id="409" r:id="rId7"/>
    <p:sldId id="424" r:id="rId8"/>
    <p:sldId id="410" r:id="rId9"/>
    <p:sldId id="411" r:id="rId10"/>
    <p:sldId id="426" r:id="rId11"/>
    <p:sldId id="425" r:id="rId12"/>
    <p:sldId id="412" r:id="rId13"/>
    <p:sldId id="413" r:id="rId14"/>
    <p:sldId id="414" r:id="rId15"/>
    <p:sldId id="415" r:id="rId16"/>
    <p:sldId id="428" r:id="rId17"/>
    <p:sldId id="432" r:id="rId18"/>
    <p:sldId id="416" r:id="rId19"/>
    <p:sldId id="439" r:id="rId20"/>
    <p:sldId id="417" r:id="rId21"/>
    <p:sldId id="430" r:id="rId22"/>
    <p:sldId id="423" r:id="rId23"/>
    <p:sldId id="418" r:id="rId24"/>
    <p:sldId id="429" r:id="rId25"/>
    <p:sldId id="431" r:id="rId26"/>
    <p:sldId id="420" r:id="rId27"/>
    <p:sldId id="419" r:id="rId28"/>
    <p:sldId id="438" r:id="rId29"/>
    <p:sldId id="437" r:id="rId3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00000"/>
    <a:srgbClr val="280547"/>
    <a:srgbClr val="1C0432"/>
    <a:srgbClr val="12031F"/>
    <a:srgbClr val="7E0000"/>
    <a:srgbClr val="BC0000"/>
    <a:srgbClr val="023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0000" autoAdjust="0"/>
  </p:normalViewPr>
  <p:slideViewPr>
    <p:cSldViewPr snapToGrid="0" snapToObjects="1">
      <p:cViewPr varScale="1">
        <p:scale>
          <a:sx n="65" d="100"/>
          <a:sy n="65" d="100"/>
        </p:scale>
        <p:origin x="724" y="44"/>
      </p:cViewPr>
      <p:guideLst/>
    </p:cSldViewPr>
  </p:slideViewPr>
  <p:outlineViewPr>
    <p:cViewPr>
      <p:scale>
        <a:sx n="33" d="100"/>
        <a:sy n="33" d="100"/>
      </p:scale>
      <p:origin x="0" y="-446"/>
    </p:cViewPr>
  </p:outlineViewPr>
  <p:notesTextViewPr>
    <p:cViewPr>
      <p:scale>
        <a:sx n="75" d="100"/>
        <a:sy n="75" d="100"/>
      </p:scale>
      <p:origin x="0" y="0"/>
    </p:cViewPr>
  </p:notesTextViewPr>
  <p:notesViewPr>
    <p:cSldViewPr snapToGrid="0" snapToObjects="1">
      <p:cViewPr varScale="1">
        <p:scale>
          <a:sx n="83" d="100"/>
          <a:sy n="83"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2C64B0-347F-4435-A9FD-2370084B5BA8}" type="datetime1">
              <a:rPr lang="fr-FR" smtClean="0"/>
              <a:t>15/02/2022</a:t>
            </a:fld>
            <a:endParaRPr lang="fr-FR"/>
          </a:p>
        </p:txBody>
      </p:sp>
      <p:sp>
        <p:nvSpPr>
          <p:cNvPr id="4" name="Espace réservé du pied de page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fr-FR" smtClean="0"/>
              <a:t>‹N°›</a:t>
            </a:fld>
            <a:endParaRPr lang="fr-F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E23C9-CE18-409D-8FAC-1A108978F4ED}" type="datetime1">
              <a:rPr lang="fr-FR" noProof="0" smtClean="0"/>
              <a:t>15/02/2022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FABB2-A72E-45F8-97E2-CEBAD710A386}" type="slidenum">
              <a:rPr lang="fr-FR" noProof="0" smtClean="0"/>
              <a:t>‹N°›</a:t>
            </a:fld>
            <a:endParaRPr lang="fr-FR" noProof="0"/>
          </a:p>
        </p:txBody>
      </p:sp>
    </p:spTree>
    <p:extLst>
      <p:ext uri="{BB962C8B-B14F-4D97-AF65-F5344CB8AC3E}">
        <p14:creationId xmlns:p14="http://schemas.microsoft.com/office/powerpoint/2010/main" val="905617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Encodage_one-hot#cite_note-1"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fr.wikipedia.org/wiki/Encodage_one-hot#cite_note-3" TargetMode="External"/><Relationship Id="rId4" Type="http://schemas.openxmlformats.org/officeDocument/2006/relationships/hyperlink" Target="https://fr.wikipedia.org/wiki/Encodage_one-hot#cite_note-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Encodage_one-hot#cite_note-1"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fr.wikipedia.org/wiki/Encodage_one-hot#cite_note-3" TargetMode="External"/><Relationship Id="rId4" Type="http://schemas.openxmlformats.org/officeDocument/2006/relationships/hyperlink" Target="https://fr.wikipedia.org/wiki/Encodage_one-hot#cite_note-2"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ncodage_one-hot#cite_note-1"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r.wikipedia.org/wiki/Encodage_one-hot#cite_note-3" TargetMode="External"/><Relationship Id="rId4" Type="http://schemas.openxmlformats.org/officeDocument/2006/relationships/hyperlink" Target="https://fr.wikipedia.org/wiki/Encodage_one-hot#cite_note-2"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a:t>
            </a:fld>
            <a:endParaRPr lang="fr-FR"/>
          </a:p>
        </p:txBody>
      </p:sp>
    </p:spTree>
    <p:extLst>
      <p:ext uri="{BB962C8B-B14F-4D97-AF65-F5344CB8AC3E}">
        <p14:creationId xmlns:p14="http://schemas.microsoft.com/office/powerpoint/2010/main" val="192809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Après avoir standardiser mes données (</a:t>
            </a:r>
            <a:r>
              <a:rPr lang="fr-FR" sz="1050" dirty="0" err="1"/>
              <a:t>OneHotEncoder</a:t>
            </a:r>
            <a:r>
              <a:rPr lang="fr-FR" sz="1050" dirty="0"/>
              <a:t> et </a:t>
            </a:r>
            <a:r>
              <a:rPr lang="fr-FR" sz="1050" dirty="0" err="1"/>
              <a:t>MinMaxScaler</a:t>
            </a:r>
            <a:r>
              <a:rPr lang="fr-FR" sz="1050" dirty="0"/>
              <a:t>) j’applique l’algorithme </a:t>
            </a:r>
            <a:r>
              <a:rPr lang="fr-FR" sz="1400" b="1" i="0" dirty="0" err="1">
                <a:effectLst/>
                <a:latin typeface="-apple-system"/>
              </a:rPr>
              <a:t>RandomForestRegressor</a:t>
            </a:r>
            <a:endParaRPr lang="fr-FR" sz="1400"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1" i="0" u="sng" dirty="0" err="1">
                <a:effectLst/>
                <a:latin typeface="-apple-system"/>
              </a:rPr>
              <a:t>OneHotEncoder</a:t>
            </a:r>
            <a:r>
              <a:rPr lang="fr-FR" sz="1400" b="1" i="0" dirty="0">
                <a:effectLst/>
                <a:latin typeface="-apple-system"/>
              </a:rPr>
              <a:t> : </a:t>
            </a:r>
            <a:r>
              <a:rPr lang="fr-FR" sz="2000" b="0" i="0" dirty="0">
                <a:solidFill>
                  <a:srgbClr val="202122"/>
                </a:solidFill>
                <a:effectLst/>
                <a:latin typeface="Arial" panose="020B0604020202020204" pitchFamily="34" charset="0"/>
              </a:rPr>
              <a:t>L'encodage one-hot</a:t>
            </a:r>
            <a:r>
              <a:rPr lang="fr-FR" sz="2000" b="0" i="0" u="none" strike="noStrike" baseline="30000" dirty="0">
                <a:solidFill>
                  <a:srgbClr val="0645AD"/>
                </a:solidFill>
                <a:effectLst/>
                <a:latin typeface="Arial" panose="020B0604020202020204" pitchFamily="34" charset="0"/>
                <a:hlinkClick r:id="rId3"/>
              </a:rPr>
              <a:t>1</a:t>
            </a:r>
            <a:r>
              <a:rPr lang="fr-FR" sz="2000" b="0" i="0" dirty="0">
                <a:solidFill>
                  <a:srgbClr val="202122"/>
                </a:solidFill>
                <a:effectLst/>
                <a:latin typeface="Arial" panose="020B0604020202020204" pitchFamily="34" charset="0"/>
              </a:rPr>
              <a:t> ou encodage 1 parmi </a:t>
            </a:r>
            <a:r>
              <a:rPr lang="fr-FR" sz="2000" b="0" i="1" dirty="0">
                <a:solidFill>
                  <a:srgbClr val="202122"/>
                </a:solidFill>
                <a:effectLst/>
                <a:latin typeface="Arial" panose="020B0604020202020204" pitchFamily="34" charset="0"/>
              </a:rPr>
              <a:t>n</a:t>
            </a:r>
            <a:r>
              <a:rPr lang="fr-FR" sz="2000" b="0" i="0" dirty="0">
                <a:solidFill>
                  <a:srgbClr val="202122"/>
                </a:solidFill>
                <a:effectLst/>
                <a:latin typeface="Arial" panose="020B0604020202020204" pitchFamily="34" charset="0"/>
              </a:rPr>
              <a:t> consiste à encoder une variable à </a:t>
            </a:r>
            <a:r>
              <a:rPr lang="fr-FR" sz="2000" b="0" i="1" dirty="0">
                <a:solidFill>
                  <a:srgbClr val="202122"/>
                </a:solidFill>
                <a:effectLst/>
                <a:latin typeface="Arial" panose="020B0604020202020204" pitchFamily="34" charset="0"/>
              </a:rPr>
              <a:t>n</a:t>
            </a:r>
            <a:r>
              <a:rPr lang="fr-FR" sz="2000" b="0" i="0" dirty="0">
                <a:solidFill>
                  <a:srgbClr val="202122"/>
                </a:solidFill>
                <a:effectLst/>
                <a:latin typeface="Arial" panose="020B0604020202020204" pitchFamily="34" charset="0"/>
              </a:rPr>
              <a:t> états sur </a:t>
            </a:r>
            <a:r>
              <a:rPr lang="fr-FR" sz="2000" b="0" i="1" dirty="0">
                <a:solidFill>
                  <a:srgbClr val="202122"/>
                </a:solidFill>
                <a:effectLst/>
                <a:latin typeface="Arial" panose="020B0604020202020204" pitchFamily="34" charset="0"/>
              </a:rPr>
              <a:t>n</a:t>
            </a:r>
            <a:r>
              <a:rPr lang="fr-FR" sz="2000" b="0" i="0" dirty="0">
                <a:solidFill>
                  <a:srgbClr val="202122"/>
                </a:solidFill>
                <a:effectLst/>
                <a:latin typeface="Arial" panose="020B0604020202020204" pitchFamily="34" charset="0"/>
              </a:rPr>
              <a:t> bits dont un seul prend la valeur 1</a:t>
            </a:r>
            <a:r>
              <a:rPr lang="fr-FR" sz="2000" b="0" i="0" u="none" strike="noStrike" baseline="30000" dirty="0">
                <a:solidFill>
                  <a:srgbClr val="0645AD"/>
                </a:solidFill>
                <a:effectLst/>
                <a:latin typeface="Arial" panose="020B0604020202020204" pitchFamily="34" charset="0"/>
                <a:hlinkClick r:id="rId4"/>
              </a:rPr>
              <a:t>2</a:t>
            </a:r>
            <a:r>
              <a:rPr lang="fr-FR" sz="2000" b="0" i="0" baseline="30000" dirty="0">
                <a:solidFill>
                  <a:srgbClr val="202122"/>
                </a:solidFill>
                <a:effectLst/>
                <a:latin typeface="Arial" panose="020B0604020202020204" pitchFamily="34" charset="0"/>
              </a:rPr>
              <a:t>,</a:t>
            </a:r>
            <a:r>
              <a:rPr lang="fr-FR" sz="2000" b="0" i="0" u="none" strike="noStrike" baseline="30000" dirty="0">
                <a:solidFill>
                  <a:srgbClr val="0645AD"/>
                </a:solidFill>
                <a:effectLst/>
                <a:latin typeface="Arial" panose="020B0604020202020204" pitchFamily="34" charset="0"/>
                <a:hlinkClick r:id="rId5"/>
              </a:rPr>
              <a:t>3</a:t>
            </a:r>
            <a:r>
              <a:rPr lang="fr-FR" sz="2000" b="0" i="0" dirty="0">
                <a:solidFill>
                  <a:srgbClr val="202122"/>
                </a:solidFill>
                <a:effectLst/>
                <a:latin typeface="Arial" panose="020B0604020202020204" pitchFamily="34" charset="0"/>
              </a:rPr>
              <a:t>, le numéro du bit valant 1 étant le numéro de l'état pris par la variable.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000" b="0" i="0" dirty="0">
              <a:solidFill>
                <a:srgbClr val="202122"/>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000" b="1" i="0" u="sng" dirty="0" err="1">
                <a:solidFill>
                  <a:srgbClr val="202122"/>
                </a:solidFill>
                <a:effectLst/>
                <a:latin typeface="Arial" panose="020B0604020202020204" pitchFamily="34" charset="0"/>
              </a:rPr>
              <a:t>MinMaxScaler</a:t>
            </a:r>
            <a:r>
              <a:rPr lang="fr-FR" sz="2000" b="0" i="0" dirty="0">
                <a:solidFill>
                  <a:srgbClr val="202122"/>
                </a:solidFill>
                <a:effectLst/>
                <a:latin typeface="Arial" panose="020B0604020202020204" pitchFamily="34" charset="0"/>
              </a:rPr>
              <a:t> : </a:t>
            </a:r>
            <a:r>
              <a:rPr lang="fr-FR" sz="2000" b="0" i="0" dirty="0">
                <a:solidFill>
                  <a:srgbClr val="484848"/>
                </a:solidFill>
                <a:effectLst/>
                <a:latin typeface="lato" panose="020B0604020202020204" pitchFamily="34" charset="0"/>
              </a:rPr>
              <a:t>Cette technique transforme les caractéristiques (xi) en adaptant chacune sur une plage donnée (par défaut [-1 .. 1]).</a:t>
            </a:r>
            <a:endParaRPr lang="fr-FR" sz="1400" b="0"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4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1" i="0" u="sng" dirty="0" err="1">
                <a:effectLst/>
                <a:latin typeface="-apple-system"/>
              </a:rPr>
              <a:t>Crossvalidation</a:t>
            </a:r>
            <a:r>
              <a:rPr lang="fr-FR" sz="1400" b="1" i="0" dirty="0">
                <a:effectLst/>
                <a:latin typeface="-apple-system"/>
              </a:rPr>
              <a:t> : </a:t>
            </a:r>
            <a:r>
              <a:rPr lang="fr-FR" sz="2000" b="0" i="0" dirty="0">
                <a:solidFill>
                  <a:srgbClr val="17369B"/>
                </a:solidFill>
                <a:effectLst/>
                <a:latin typeface="Proxima Nova"/>
              </a:rPr>
              <a:t>Cela consiste à découper le </a:t>
            </a:r>
            <a:r>
              <a:rPr lang="fr-FR" sz="2000" b="0" i="0" dirty="0" err="1">
                <a:solidFill>
                  <a:srgbClr val="17369B"/>
                </a:solidFill>
                <a:effectLst/>
                <a:latin typeface="Proxima Nova"/>
              </a:rPr>
              <a:t>dataset</a:t>
            </a:r>
            <a:r>
              <a:rPr lang="fr-FR" sz="2000" b="0" i="0" dirty="0">
                <a:solidFill>
                  <a:srgbClr val="17369B"/>
                </a:solidFill>
                <a:effectLst/>
                <a:latin typeface="Proxima Nova"/>
              </a:rPr>
              <a:t> en K sous-ensemble puis prendre un des K sous-ensemble comme </a:t>
            </a:r>
            <a:r>
              <a:rPr lang="fr-FR" sz="2000" b="0" i="0" dirty="0" err="1">
                <a:solidFill>
                  <a:srgbClr val="17369B"/>
                </a:solidFill>
                <a:effectLst/>
                <a:latin typeface="Proxima Nova"/>
              </a:rPr>
              <a:t>dataset</a:t>
            </a:r>
            <a:r>
              <a:rPr lang="fr-FR" sz="2000" b="0" i="0" dirty="0">
                <a:solidFill>
                  <a:srgbClr val="17369B"/>
                </a:solidFill>
                <a:effectLst/>
                <a:latin typeface="Proxima Nova"/>
              </a:rPr>
              <a:t> de validation et les K-1 restants comme </a:t>
            </a:r>
            <a:r>
              <a:rPr lang="fr-FR" sz="2000" b="0" i="0" dirty="0" err="1">
                <a:solidFill>
                  <a:srgbClr val="17369B"/>
                </a:solidFill>
                <a:effectLst/>
                <a:latin typeface="Proxima Nova"/>
              </a:rPr>
              <a:t>dataset</a:t>
            </a:r>
            <a:r>
              <a:rPr lang="fr-FR" sz="2000" b="0" i="0" dirty="0">
                <a:solidFill>
                  <a:srgbClr val="17369B"/>
                </a:solidFill>
                <a:effectLst/>
                <a:latin typeface="Proxima Nova"/>
              </a:rPr>
              <a:t> d’entrainement (training set). On répète l’opération sur toutes les combinaisons possibles. On obtient K mesures de performance dont la moyenne représente la performance de l’algorithme.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000" b="0" i="0" dirty="0">
              <a:solidFill>
                <a:srgbClr val="17369B"/>
              </a:solidFill>
              <a:effectLst/>
              <a:latin typeface="Proxima Nov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000" b="1" i="0" u="sng" dirty="0" err="1">
                <a:solidFill>
                  <a:srgbClr val="17369B"/>
                </a:solidFill>
                <a:effectLst/>
                <a:latin typeface="Proxima Nova"/>
              </a:rPr>
              <a:t>GridSearch</a:t>
            </a:r>
            <a:r>
              <a:rPr lang="fr-FR" sz="2000" b="0" i="0" dirty="0">
                <a:solidFill>
                  <a:srgbClr val="17369B"/>
                </a:solidFill>
                <a:effectLst/>
                <a:latin typeface="Proxima Nova"/>
              </a:rPr>
              <a:t> : </a:t>
            </a:r>
            <a:r>
              <a:rPr lang="fr-FR" sz="2000" b="0" i="0" dirty="0">
                <a:solidFill>
                  <a:srgbClr val="3A3A3A"/>
                </a:solidFill>
                <a:effectLst/>
                <a:latin typeface="-apple-system"/>
              </a:rPr>
              <a:t>C’est une méthode d’optimisation (</a:t>
            </a:r>
            <a:r>
              <a:rPr lang="fr-FR" sz="2000" b="0" i="0" dirty="0" err="1">
                <a:solidFill>
                  <a:srgbClr val="3A3A3A"/>
                </a:solidFill>
                <a:effectLst/>
                <a:latin typeface="-apple-system"/>
              </a:rPr>
              <a:t>hyperparameter</a:t>
            </a:r>
            <a:r>
              <a:rPr lang="fr-FR" sz="2000" b="0" i="0" dirty="0">
                <a:solidFill>
                  <a:srgbClr val="3A3A3A"/>
                </a:solidFill>
                <a:effectLst/>
                <a:latin typeface="-apple-system"/>
              </a:rPr>
              <a:t> </a:t>
            </a:r>
            <a:r>
              <a:rPr lang="fr-FR" sz="2000" b="0" i="0" dirty="0" err="1">
                <a:solidFill>
                  <a:srgbClr val="3A3A3A"/>
                </a:solidFill>
                <a:effectLst/>
                <a:latin typeface="-apple-system"/>
              </a:rPr>
              <a:t>optimization</a:t>
            </a:r>
            <a:r>
              <a:rPr lang="fr-FR" sz="2000" b="0" i="0" dirty="0">
                <a:solidFill>
                  <a:srgbClr val="3A3A3A"/>
                </a:solidFill>
                <a:effectLst/>
                <a:latin typeface="-apple-system"/>
              </a:rPr>
              <a:t>) qui va nous permettre de tester une série de paramètres et de comparer les performances pour en déduire le meilleur paramétrage.</a:t>
            </a:r>
            <a:endParaRPr lang="fr-FR" sz="14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14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1400" b="1" i="0" dirty="0">
              <a:effectLst/>
              <a:latin typeface="-apple-system"/>
            </a:endParaRPr>
          </a:p>
          <a:p>
            <a:endParaRPr lang="fr-FR" sz="1050"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12</a:t>
            </a:fld>
            <a:endParaRPr lang="fr-FR" noProof="0"/>
          </a:p>
        </p:txBody>
      </p:sp>
    </p:spTree>
    <p:extLst>
      <p:ext uri="{BB962C8B-B14F-4D97-AF65-F5344CB8AC3E}">
        <p14:creationId xmlns:p14="http://schemas.microsoft.com/office/powerpoint/2010/main" val="36742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Distribution avant et après </a:t>
            </a:r>
            <a:r>
              <a:rPr lang="fr-FR" b="1" dirty="0"/>
              <a:t>Z SCORE</a:t>
            </a:r>
          </a:p>
          <a:p>
            <a:endParaRPr lang="fr-FR" dirty="0"/>
          </a:p>
          <a:p>
            <a:r>
              <a:rPr lang="fr-FR" b="0" i="0" dirty="0">
                <a:solidFill>
                  <a:srgbClr val="333333"/>
                </a:solidFill>
                <a:effectLst/>
                <a:latin typeface="Merriweather" panose="00000500000000000000" pitchFamily="2" charset="0"/>
              </a:rPr>
              <a:t>En statistiques, le </a:t>
            </a:r>
            <a:r>
              <a:rPr lang="fr-FR" b="1" i="0" dirty="0">
                <a:solidFill>
                  <a:srgbClr val="333333"/>
                </a:solidFill>
                <a:effectLst/>
                <a:latin typeface="Merriweather" panose="00000500000000000000" pitchFamily="2" charset="0"/>
              </a:rPr>
              <a:t>Z SCORE </a:t>
            </a:r>
            <a:r>
              <a:rPr lang="fr-FR" b="0" i="0" dirty="0">
                <a:solidFill>
                  <a:srgbClr val="333333"/>
                </a:solidFill>
                <a:effectLst/>
                <a:latin typeface="Merriweather" panose="00000500000000000000" pitchFamily="2" charset="0"/>
              </a:rPr>
              <a:t>d'une observation désigne le nombre d'écarts-types qui se trouve au-dessus ou en dessous de la moyenne de la population.</a:t>
            </a:r>
          </a:p>
          <a:p>
            <a:endParaRPr lang="fr-FR" b="0" i="0" dirty="0">
              <a:solidFill>
                <a:srgbClr val="333333"/>
              </a:solidFill>
              <a:effectLst/>
              <a:latin typeface="Merriweather" panose="00000500000000000000" pitchFamily="2" charset="0"/>
            </a:endParaRPr>
          </a:p>
          <a:p>
            <a:r>
              <a:rPr lang="fr-FR" b="0" i="0" dirty="0">
                <a:solidFill>
                  <a:srgbClr val="333333"/>
                </a:solidFill>
                <a:effectLst/>
                <a:latin typeface="Merriweather" panose="00000500000000000000" pitchFamily="2" charset="0"/>
              </a:rPr>
              <a:t>Grâce au Z SOCRE j’ai réussi à « éliminer » les parties </a:t>
            </a:r>
            <a:r>
              <a:rPr lang="fr-FR" b="1" i="0" dirty="0">
                <a:solidFill>
                  <a:srgbClr val="333333"/>
                </a:solidFill>
                <a:effectLst/>
                <a:latin typeface="Merriweather" panose="00000500000000000000" pitchFamily="2" charset="0"/>
              </a:rPr>
              <a:t>non représentatives</a:t>
            </a:r>
            <a:r>
              <a:rPr lang="fr-FR" b="0" i="0" dirty="0">
                <a:solidFill>
                  <a:srgbClr val="333333"/>
                </a:solidFill>
                <a:effectLst/>
                <a:latin typeface="Merriweather" panose="00000500000000000000" pitchFamily="2" charset="0"/>
              </a:rPr>
              <a:t> des différentes distributions.</a:t>
            </a: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13</a:t>
            </a:fld>
            <a:endParaRPr lang="fr-FR" noProof="0"/>
          </a:p>
        </p:txBody>
      </p:sp>
    </p:spTree>
    <p:extLst>
      <p:ext uri="{BB962C8B-B14F-4D97-AF65-F5344CB8AC3E}">
        <p14:creationId xmlns:p14="http://schemas.microsoft.com/office/powerpoint/2010/main" val="1472565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Distribution avant et après ZSCORE</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15</a:t>
            </a:fld>
            <a:endParaRPr lang="fr-FR" noProof="0"/>
          </a:p>
        </p:txBody>
      </p:sp>
    </p:spTree>
    <p:extLst>
      <p:ext uri="{BB962C8B-B14F-4D97-AF65-F5344CB8AC3E}">
        <p14:creationId xmlns:p14="http://schemas.microsoft.com/office/powerpoint/2010/main" val="225289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Corrélation des </a:t>
            </a:r>
            <a:r>
              <a:rPr lang="fr-FR" dirty="0" err="1"/>
              <a:t>features</a:t>
            </a:r>
            <a:r>
              <a:rPr lang="fr-FR" dirty="0"/>
              <a:t> après normalisation</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16</a:t>
            </a:fld>
            <a:endParaRPr lang="fr-FR" noProof="0"/>
          </a:p>
        </p:txBody>
      </p:sp>
    </p:spTree>
    <p:extLst>
      <p:ext uri="{BB962C8B-B14F-4D97-AF65-F5344CB8AC3E}">
        <p14:creationId xmlns:p14="http://schemas.microsoft.com/office/powerpoint/2010/main" val="24423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50"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17</a:t>
            </a:fld>
            <a:endParaRPr lang="fr-FR" noProof="0"/>
          </a:p>
        </p:txBody>
      </p:sp>
    </p:spTree>
    <p:extLst>
      <p:ext uri="{BB962C8B-B14F-4D97-AF65-F5344CB8AC3E}">
        <p14:creationId xmlns:p14="http://schemas.microsoft.com/office/powerpoint/2010/main" val="221716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800" dirty="0"/>
              <a:t>Après avoir standardiser mes données (</a:t>
            </a:r>
            <a:r>
              <a:rPr lang="fr-FR" sz="800" dirty="0" err="1"/>
              <a:t>OneHotEncoder</a:t>
            </a:r>
            <a:r>
              <a:rPr lang="fr-FR" sz="800" dirty="0"/>
              <a:t> et </a:t>
            </a:r>
            <a:r>
              <a:rPr lang="fr-FR" sz="800" dirty="0" err="1"/>
              <a:t>MinMaxScaler</a:t>
            </a:r>
            <a:r>
              <a:rPr lang="fr-FR" sz="800" dirty="0"/>
              <a:t>) j’applique l’algorithme </a:t>
            </a:r>
            <a:r>
              <a:rPr lang="fr-FR" sz="800" b="1" i="0" dirty="0" err="1">
                <a:effectLst/>
                <a:latin typeface="-apple-system"/>
              </a:rPr>
              <a:t>RandomForestRegressor</a:t>
            </a:r>
            <a:endParaRPr lang="fr-FR" sz="800"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b="1" i="0" u="sng" dirty="0" err="1">
                <a:effectLst/>
                <a:latin typeface="-apple-system"/>
              </a:rPr>
              <a:t>OneHotEncoder</a:t>
            </a:r>
            <a:r>
              <a:rPr lang="fr-FR" sz="800" b="1" i="0" dirty="0">
                <a:effectLst/>
                <a:latin typeface="-apple-system"/>
              </a:rPr>
              <a:t> : </a:t>
            </a:r>
            <a:r>
              <a:rPr lang="fr-FR" sz="1050" b="0" i="0" dirty="0">
                <a:solidFill>
                  <a:srgbClr val="202122"/>
                </a:solidFill>
                <a:effectLst/>
                <a:latin typeface="Arial" panose="020B0604020202020204" pitchFamily="34" charset="0"/>
              </a:rPr>
              <a:t>L'encodage one-hot</a:t>
            </a:r>
            <a:r>
              <a:rPr lang="fr-FR" sz="1050" b="0" i="0" u="none" strike="noStrike" baseline="30000" dirty="0">
                <a:solidFill>
                  <a:srgbClr val="0645AD"/>
                </a:solidFill>
                <a:effectLst/>
                <a:latin typeface="Arial" panose="020B0604020202020204" pitchFamily="34" charset="0"/>
                <a:hlinkClick r:id="rId3"/>
              </a:rPr>
              <a:t>1</a:t>
            </a:r>
            <a:r>
              <a:rPr lang="fr-FR" sz="1050" b="0" i="0" dirty="0">
                <a:solidFill>
                  <a:srgbClr val="202122"/>
                </a:solidFill>
                <a:effectLst/>
                <a:latin typeface="Arial" panose="020B0604020202020204" pitchFamily="34" charset="0"/>
              </a:rPr>
              <a:t> ou encodage 1 parmi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consiste à encoder une variable à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états sur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bits dont un seul prend la valeur 1</a:t>
            </a:r>
            <a:r>
              <a:rPr lang="fr-FR" sz="1050" b="0" i="0" u="none" strike="noStrike" baseline="30000" dirty="0">
                <a:solidFill>
                  <a:srgbClr val="0645AD"/>
                </a:solidFill>
                <a:effectLst/>
                <a:latin typeface="Arial" panose="020B0604020202020204" pitchFamily="34" charset="0"/>
                <a:hlinkClick r:id="rId4"/>
              </a:rPr>
              <a:t>2</a:t>
            </a:r>
            <a:r>
              <a:rPr lang="fr-FR" sz="1050" b="0" i="0" baseline="30000" dirty="0">
                <a:solidFill>
                  <a:srgbClr val="202122"/>
                </a:solidFill>
                <a:effectLst/>
                <a:latin typeface="Arial" panose="020B0604020202020204" pitchFamily="34" charset="0"/>
              </a:rPr>
              <a:t>,</a:t>
            </a:r>
            <a:r>
              <a:rPr lang="fr-FR" sz="1050" b="0" i="0" u="none" strike="noStrike" baseline="30000" dirty="0">
                <a:solidFill>
                  <a:srgbClr val="0645AD"/>
                </a:solidFill>
                <a:effectLst/>
                <a:latin typeface="Arial" panose="020B0604020202020204" pitchFamily="34" charset="0"/>
                <a:hlinkClick r:id="rId5"/>
              </a:rPr>
              <a:t>3</a:t>
            </a:r>
            <a:r>
              <a:rPr lang="fr-FR" sz="1050" b="0" i="0" dirty="0">
                <a:solidFill>
                  <a:srgbClr val="202122"/>
                </a:solidFill>
                <a:effectLst/>
                <a:latin typeface="Arial" panose="020B0604020202020204" pitchFamily="34" charset="0"/>
              </a:rPr>
              <a:t>, le numéro du bit valant 1 étant le numéro de l'état pris par la variable.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202122"/>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50" b="1" i="0" u="sng" dirty="0" err="1">
                <a:solidFill>
                  <a:srgbClr val="202122"/>
                </a:solidFill>
                <a:effectLst/>
                <a:latin typeface="Arial" panose="020B0604020202020204" pitchFamily="34" charset="0"/>
              </a:rPr>
              <a:t>MinMaxScaler</a:t>
            </a:r>
            <a:r>
              <a:rPr lang="fr-FR" sz="1050" b="0" i="0" dirty="0">
                <a:solidFill>
                  <a:srgbClr val="202122"/>
                </a:solidFill>
                <a:effectLst/>
                <a:latin typeface="Arial" panose="020B0604020202020204" pitchFamily="34" charset="0"/>
              </a:rPr>
              <a:t> : </a:t>
            </a:r>
            <a:r>
              <a:rPr lang="fr-FR" sz="1050" b="0" i="0" dirty="0">
                <a:solidFill>
                  <a:srgbClr val="484848"/>
                </a:solidFill>
                <a:effectLst/>
                <a:latin typeface="lato" panose="020B0604020202020204" pitchFamily="34" charset="0"/>
              </a:rPr>
              <a:t>Cette technique transforme les caractéristiques (xi) en adaptant chacune sur une plage donnée (par défaut [-1 .. 1]).</a:t>
            </a:r>
            <a:endParaRPr lang="fr-FR" sz="800" b="0"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8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b="1" i="0" u="sng" dirty="0" err="1">
                <a:effectLst/>
                <a:latin typeface="-apple-system"/>
              </a:rPr>
              <a:t>Crossvalidation</a:t>
            </a:r>
            <a:r>
              <a:rPr lang="fr-FR" sz="800" b="1" i="0" dirty="0">
                <a:effectLst/>
                <a:latin typeface="-apple-system"/>
              </a:rPr>
              <a:t> : </a:t>
            </a:r>
            <a:r>
              <a:rPr lang="fr-FR" sz="1050" b="0" i="0" dirty="0">
                <a:solidFill>
                  <a:srgbClr val="17369B"/>
                </a:solidFill>
                <a:effectLst/>
                <a:latin typeface="Proxima Nova"/>
              </a:rPr>
              <a:t>Cela consiste à découper le </a:t>
            </a:r>
            <a:r>
              <a:rPr lang="fr-FR" sz="1050" b="0" i="0" dirty="0" err="1">
                <a:solidFill>
                  <a:srgbClr val="17369B"/>
                </a:solidFill>
                <a:effectLst/>
                <a:latin typeface="Proxima Nova"/>
              </a:rPr>
              <a:t>dataset</a:t>
            </a:r>
            <a:r>
              <a:rPr lang="fr-FR" sz="1050" b="0" i="0" dirty="0">
                <a:solidFill>
                  <a:srgbClr val="17369B"/>
                </a:solidFill>
                <a:effectLst/>
                <a:latin typeface="Proxima Nova"/>
              </a:rPr>
              <a:t> en K sous-ensemble puis prendre un des K sous-ensemble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 validation et les K-1 restants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d’entrainement (training set). On répète l’opération sur toutes les combinaisons possibles. On obtient K mesures de performance dont la moyenne représente la performance de l’algorithme.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50" b="1" i="0" u="sng" dirty="0" err="1">
                <a:solidFill>
                  <a:srgbClr val="17369B"/>
                </a:solidFill>
                <a:effectLst/>
                <a:latin typeface="Proxima Nova"/>
              </a:rPr>
              <a:t>GridSearch</a:t>
            </a:r>
            <a:r>
              <a:rPr lang="fr-FR" sz="1050" b="0" i="0" dirty="0">
                <a:solidFill>
                  <a:srgbClr val="17369B"/>
                </a:solidFill>
                <a:effectLst/>
                <a:latin typeface="Proxima Nova"/>
              </a:rPr>
              <a:t> : </a:t>
            </a:r>
            <a:r>
              <a:rPr lang="fr-FR" sz="1050" b="0" i="0" dirty="0">
                <a:solidFill>
                  <a:srgbClr val="3A3A3A"/>
                </a:solidFill>
                <a:effectLst/>
                <a:latin typeface="-apple-system"/>
              </a:rPr>
              <a:t>C’est une méthode d’optimisation (</a:t>
            </a:r>
            <a:r>
              <a:rPr lang="fr-FR" sz="1050" b="0" i="0" dirty="0" err="1">
                <a:solidFill>
                  <a:srgbClr val="3A3A3A"/>
                </a:solidFill>
                <a:effectLst/>
                <a:latin typeface="-apple-system"/>
              </a:rPr>
              <a:t>hyperparameter</a:t>
            </a:r>
            <a:r>
              <a:rPr lang="fr-FR" sz="1050" b="0" i="0" dirty="0">
                <a:solidFill>
                  <a:srgbClr val="3A3A3A"/>
                </a:solidFill>
                <a:effectLst/>
                <a:latin typeface="-apple-system"/>
              </a:rPr>
              <a:t> </a:t>
            </a:r>
            <a:r>
              <a:rPr lang="fr-FR" sz="1050" b="0" i="0" dirty="0" err="1">
                <a:solidFill>
                  <a:srgbClr val="3A3A3A"/>
                </a:solidFill>
                <a:effectLst/>
                <a:latin typeface="-apple-system"/>
              </a:rPr>
              <a:t>optimization</a:t>
            </a:r>
            <a:r>
              <a:rPr lang="fr-FR" sz="1050" b="0" i="0" dirty="0">
                <a:solidFill>
                  <a:srgbClr val="3A3A3A"/>
                </a:solidFill>
                <a:effectLst/>
                <a:latin typeface="-apple-system"/>
              </a:rPr>
              <a:t>) qui va nous permettre de tester une série de paramètres et de comparer les performances pour en déduire le meilleur paramétrage.</a:t>
            </a:r>
            <a:endParaRPr lang="fr-FR" sz="8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8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800" b="1" i="0" dirty="0">
              <a:effectLst/>
              <a:latin typeface="-apple-system"/>
            </a:endParaRPr>
          </a:p>
          <a:p>
            <a:endParaRPr lang="fr-FR" sz="800" dirty="0"/>
          </a:p>
          <a:p>
            <a:endParaRPr lang="fr-FR" sz="1050"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18</a:t>
            </a:fld>
            <a:endParaRPr lang="fr-FR" noProof="0"/>
          </a:p>
        </p:txBody>
      </p:sp>
    </p:spTree>
    <p:extLst>
      <p:ext uri="{BB962C8B-B14F-4D97-AF65-F5344CB8AC3E}">
        <p14:creationId xmlns:p14="http://schemas.microsoft.com/office/powerpoint/2010/main" val="167335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800" dirty="0"/>
              <a:t>Après avoir standardiser mes données (</a:t>
            </a:r>
            <a:r>
              <a:rPr lang="fr-FR" sz="800" dirty="0" err="1"/>
              <a:t>OneHotEncoder</a:t>
            </a:r>
            <a:r>
              <a:rPr lang="fr-FR" sz="800" dirty="0"/>
              <a:t> et </a:t>
            </a:r>
            <a:r>
              <a:rPr lang="fr-FR" sz="800" dirty="0" err="1"/>
              <a:t>MinMaxScaler</a:t>
            </a:r>
            <a:r>
              <a:rPr lang="fr-FR" sz="800" dirty="0"/>
              <a:t>) j’applique l’algorithme </a:t>
            </a:r>
            <a:r>
              <a:rPr lang="fr-FR" sz="800" b="1" i="0" dirty="0" err="1">
                <a:effectLst/>
                <a:latin typeface="-apple-system"/>
              </a:rPr>
              <a:t>RandomForestRegressor</a:t>
            </a:r>
            <a:endParaRPr lang="fr-FR" sz="800"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b="1" i="0" u="sng" dirty="0" err="1">
                <a:effectLst/>
                <a:latin typeface="-apple-system"/>
              </a:rPr>
              <a:t>OneHotEncoder</a:t>
            </a:r>
            <a:r>
              <a:rPr lang="fr-FR" sz="800" b="1" i="0" dirty="0">
                <a:effectLst/>
                <a:latin typeface="-apple-system"/>
              </a:rPr>
              <a:t> : </a:t>
            </a:r>
            <a:r>
              <a:rPr lang="fr-FR" sz="1050" b="0" i="0" dirty="0">
                <a:solidFill>
                  <a:srgbClr val="202122"/>
                </a:solidFill>
                <a:effectLst/>
                <a:latin typeface="Arial" panose="020B0604020202020204" pitchFamily="34" charset="0"/>
              </a:rPr>
              <a:t>L'encodage one-hot</a:t>
            </a:r>
            <a:r>
              <a:rPr lang="fr-FR" sz="1050" b="0" i="0" u="none" strike="noStrike" baseline="30000" dirty="0">
                <a:solidFill>
                  <a:srgbClr val="0645AD"/>
                </a:solidFill>
                <a:effectLst/>
                <a:latin typeface="Arial" panose="020B0604020202020204" pitchFamily="34" charset="0"/>
                <a:hlinkClick r:id="rId3"/>
              </a:rPr>
              <a:t>1</a:t>
            </a:r>
            <a:r>
              <a:rPr lang="fr-FR" sz="1050" b="0" i="0" dirty="0">
                <a:solidFill>
                  <a:srgbClr val="202122"/>
                </a:solidFill>
                <a:effectLst/>
                <a:latin typeface="Arial" panose="020B0604020202020204" pitchFamily="34" charset="0"/>
              </a:rPr>
              <a:t> ou encodage 1 parmi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consiste à encoder une variable à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états sur </a:t>
            </a:r>
            <a:r>
              <a:rPr lang="fr-FR" sz="1050" b="0" i="1" dirty="0">
                <a:solidFill>
                  <a:srgbClr val="202122"/>
                </a:solidFill>
                <a:effectLst/>
                <a:latin typeface="Arial" panose="020B0604020202020204" pitchFamily="34" charset="0"/>
              </a:rPr>
              <a:t>n</a:t>
            </a:r>
            <a:r>
              <a:rPr lang="fr-FR" sz="1050" b="0" i="0" dirty="0">
                <a:solidFill>
                  <a:srgbClr val="202122"/>
                </a:solidFill>
                <a:effectLst/>
                <a:latin typeface="Arial" panose="020B0604020202020204" pitchFamily="34" charset="0"/>
              </a:rPr>
              <a:t> bits dont un seul prend la valeur 1</a:t>
            </a:r>
            <a:r>
              <a:rPr lang="fr-FR" sz="1050" b="0" i="0" u="none" strike="noStrike" baseline="30000" dirty="0">
                <a:solidFill>
                  <a:srgbClr val="0645AD"/>
                </a:solidFill>
                <a:effectLst/>
                <a:latin typeface="Arial" panose="020B0604020202020204" pitchFamily="34" charset="0"/>
                <a:hlinkClick r:id="rId4"/>
              </a:rPr>
              <a:t>2</a:t>
            </a:r>
            <a:r>
              <a:rPr lang="fr-FR" sz="1050" b="0" i="0" baseline="30000" dirty="0">
                <a:solidFill>
                  <a:srgbClr val="202122"/>
                </a:solidFill>
                <a:effectLst/>
                <a:latin typeface="Arial" panose="020B0604020202020204" pitchFamily="34" charset="0"/>
              </a:rPr>
              <a:t>,</a:t>
            </a:r>
            <a:r>
              <a:rPr lang="fr-FR" sz="1050" b="0" i="0" u="none" strike="noStrike" baseline="30000" dirty="0">
                <a:solidFill>
                  <a:srgbClr val="0645AD"/>
                </a:solidFill>
                <a:effectLst/>
                <a:latin typeface="Arial" panose="020B0604020202020204" pitchFamily="34" charset="0"/>
                <a:hlinkClick r:id="rId5"/>
              </a:rPr>
              <a:t>3</a:t>
            </a:r>
            <a:r>
              <a:rPr lang="fr-FR" sz="1050" b="0" i="0" dirty="0">
                <a:solidFill>
                  <a:srgbClr val="202122"/>
                </a:solidFill>
                <a:effectLst/>
                <a:latin typeface="Arial" panose="020B0604020202020204" pitchFamily="34" charset="0"/>
              </a:rPr>
              <a:t>, le numéro du bit valant 1 étant le numéro de l'état pris par la variable.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202122"/>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50" b="1" i="0" u="sng" dirty="0" err="1">
                <a:solidFill>
                  <a:srgbClr val="202122"/>
                </a:solidFill>
                <a:effectLst/>
                <a:latin typeface="Arial" panose="020B0604020202020204" pitchFamily="34" charset="0"/>
              </a:rPr>
              <a:t>MinMaxScaler</a:t>
            </a:r>
            <a:r>
              <a:rPr lang="fr-FR" sz="1050" b="0" i="0" dirty="0">
                <a:solidFill>
                  <a:srgbClr val="202122"/>
                </a:solidFill>
                <a:effectLst/>
                <a:latin typeface="Arial" panose="020B0604020202020204" pitchFamily="34" charset="0"/>
              </a:rPr>
              <a:t> : </a:t>
            </a:r>
            <a:r>
              <a:rPr lang="fr-FR" sz="1050" b="0" i="0" dirty="0">
                <a:solidFill>
                  <a:srgbClr val="484848"/>
                </a:solidFill>
                <a:effectLst/>
                <a:latin typeface="lato" panose="020B0604020202020204" pitchFamily="34" charset="0"/>
              </a:rPr>
              <a:t>Cette technique transforme les caractéristiques (xi) en adaptant chacune sur une plage donnée (par défaut [-1 .. 1]).</a:t>
            </a:r>
            <a:endParaRPr lang="fr-FR" sz="800" b="0"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800" b="1" i="0" dirty="0">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b="1" i="0" u="sng" dirty="0" err="1">
                <a:effectLst/>
                <a:latin typeface="-apple-system"/>
              </a:rPr>
              <a:t>Crossvalidation</a:t>
            </a:r>
            <a:r>
              <a:rPr lang="fr-FR" sz="800" b="1" i="0" dirty="0">
                <a:effectLst/>
                <a:latin typeface="-apple-system"/>
              </a:rPr>
              <a:t> : </a:t>
            </a:r>
            <a:r>
              <a:rPr lang="fr-FR" sz="1050" b="0" i="0" dirty="0">
                <a:solidFill>
                  <a:srgbClr val="17369B"/>
                </a:solidFill>
                <a:effectLst/>
                <a:latin typeface="Proxima Nova"/>
              </a:rPr>
              <a:t>Cela consiste à découper le </a:t>
            </a:r>
            <a:r>
              <a:rPr lang="fr-FR" sz="1050" b="0" i="0" dirty="0" err="1">
                <a:solidFill>
                  <a:srgbClr val="17369B"/>
                </a:solidFill>
                <a:effectLst/>
                <a:latin typeface="Proxima Nova"/>
              </a:rPr>
              <a:t>dataset</a:t>
            </a:r>
            <a:r>
              <a:rPr lang="fr-FR" sz="1050" b="0" i="0" dirty="0">
                <a:solidFill>
                  <a:srgbClr val="17369B"/>
                </a:solidFill>
                <a:effectLst/>
                <a:latin typeface="Proxima Nova"/>
              </a:rPr>
              <a:t> en K sous-ensemble puis prendre un des K sous-ensemble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 validation et les K-1 restants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d’entrainement (training set). On répète l’opération sur toutes les combinaisons possibles. On obtient K mesures de performance dont la moyenne représente la performance de l’algorithme.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50" b="1" i="0" u="sng" dirty="0" err="1">
                <a:solidFill>
                  <a:srgbClr val="17369B"/>
                </a:solidFill>
                <a:effectLst/>
                <a:latin typeface="Proxima Nova"/>
              </a:rPr>
              <a:t>GridSearch</a:t>
            </a:r>
            <a:r>
              <a:rPr lang="fr-FR" sz="1050" b="0" i="0" dirty="0">
                <a:solidFill>
                  <a:srgbClr val="17369B"/>
                </a:solidFill>
                <a:effectLst/>
                <a:latin typeface="Proxima Nova"/>
              </a:rPr>
              <a:t> : </a:t>
            </a:r>
            <a:r>
              <a:rPr lang="fr-FR" sz="1050" b="0" i="0" dirty="0">
                <a:solidFill>
                  <a:srgbClr val="3A3A3A"/>
                </a:solidFill>
                <a:effectLst/>
                <a:latin typeface="-apple-system"/>
              </a:rPr>
              <a:t>C’est une méthode d’optimisation (</a:t>
            </a:r>
            <a:r>
              <a:rPr lang="fr-FR" sz="1050" b="0" i="0" dirty="0" err="1">
                <a:solidFill>
                  <a:srgbClr val="3A3A3A"/>
                </a:solidFill>
                <a:effectLst/>
                <a:latin typeface="-apple-system"/>
              </a:rPr>
              <a:t>hyperparameter</a:t>
            </a:r>
            <a:r>
              <a:rPr lang="fr-FR" sz="1050" b="0" i="0" dirty="0">
                <a:solidFill>
                  <a:srgbClr val="3A3A3A"/>
                </a:solidFill>
                <a:effectLst/>
                <a:latin typeface="-apple-system"/>
              </a:rPr>
              <a:t> </a:t>
            </a:r>
            <a:r>
              <a:rPr lang="fr-FR" sz="1050" b="0" i="0" dirty="0" err="1">
                <a:solidFill>
                  <a:srgbClr val="3A3A3A"/>
                </a:solidFill>
                <a:effectLst/>
                <a:latin typeface="-apple-system"/>
              </a:rPr>
              <a:t>optimization</a:t>
            </a:r>
            <a:r>
              <a:rPr lang="fr-FR" sz="1050" b="0" i="0" dirty="0">
                <a:solidFill>
                  <a:srgbClr val="3A3A3A"/>
                </a:solidFill>
                <a:effectLst/>
                <a:latin typeface="-apple-system"/>
              </a:rPr>
              <a:t>) qui va nous permettre de tester une série de paramètres et de comparer les performances pour en déduire le meilleur paramétrage.</a:t>
            </a:r>
            <a:endParaRPr lang="fr-FR" sz="8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800" b="1" i="0" dirty="0">
              <a:solidFill>
                <a:srgbClr val="17369B"/>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800" b="1" i="0" dirty="0">
              <a:effectLst/>
              <a:latin typeface="-apple-system"/>
            </a:endParaRPr>
          </a:p>
          <a:p>
            <a:endParaRPr lang="fr-FR" sz="800" dirty="0"/>
          </a:p>
          <a:p>
            <a:endParaRPr lang="fr-FR" sz="1050"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19</a:t>
            </a:fld>
            <a:endParaRPr lang="fr-FR" noProof="0"/>
          </a:p>
        </p:txBody>
      </p:sp>
    </p:spTree>
    <p:extLst>
      <p:ext uri="{BB962C8B-B14F-4D97-AF65-F5344CB8AC3E}">
        <p14:creationId xmlns:p14="http://schemas.microsoft.com/office/powerpoint/2010/main" val="428892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Après avoir standardiser mes données (</a:t>
            </a:r>
            <a:r>
              <a:rPr lang="fr-FR" sz="1050" dirty="0" err="1"/>
              <a:t>OneHotEncoder</a:t>
            </a:r>
            <a:r>
              <a:rPr lang="fr-FR" sz="1050" dirty="0"/>
              <a:t> et </a:t>
            </a:r>
            <a:r>
              <a:rPr lang="fr-FR" sz="1050" dirty="0" err="1"/>
              <a:t>MinMaxScaler</a:t>
            </a:r>
            <a:r>
              <a:rPr lang="fr-FR" sz="1050" dirty="0"/>
              <a:t>) j’applique l’algorithme </a:t>
            </a:r>
            <a:r>
              <a:rPr lang="fr-FR" sz="1400" b="1" i="0" dirty="0" err="1">
                <a:effectLst/>
                <a:latin typeface="-apple-system"/>
              </a:rPr>
              <a:t>RandomForestRegressor</a:t>
            </a:r>
            <a:endParaRPr lang="fr-FR" sz="1400" b="1" i="0" dirty="0">
              <a:effectLst/>
              <a:latin typeface="-apple-system"/>
            </a:endParaRPr>
          </a:p>
          <a:p>
            <a:endParaRPr lang="fr-FR" sz="1050" dirty="0"/>
          </a:p>
          <a:p>
            <a:r>
              <a:rPr lang="fr-FR" sz="1050" dirty="0"/>
              <a:t>Afin de générer une boucle de retour</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20</a:t>
            </a:fld>
            <a:endParaRPr lang="fr-FR" noProof="0"/>
          </a:p>
        </p:txBody>
      </p:sp>
    </p:spTree>
    <p:extLst>
      <p:ext uri="{BB962C8B-B14F-4D97-AF65-F5344CB8AC3E}">
        <p14:creationId xmlns:p14="http://schemas.microsoft.com/office/powerpoint/2010/main" val="242250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21</a:t>
            </a:fld>
            <a:endParaRPr lang="fr-FR" noProof="0"/>
          </a:p>
        </p:txBody>
      </p:sp>
    </p:spTree>
    <p:extLst>
      <p:ext uri="{BB962C8B-B14F-4D97-AF65-F5344CB8AC3E}">
        <p14:creationId xmlns:p14="http://schemas.microsoft.com/office/powerpoint/2010/main" val="3590325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a:t>RandomForestRegressor</a:t>
            </a:r>
            <a:r>
              <a:rPr lang="fr-FR" sz="1050" dirty="0"/>
              <a:t> a une sensibilité moindre aux </a:t>
            </a:r>
            <a:r>
              <a:rPr lang="fr-FR" sz="1050" dirty="0" err="1"/>
              <a:t>outliers</a:t>
            </a:r>
            <a:r>
              <a:rPr lang="fr-FR" sz="1050" dirty="0"/>
              <a:t> (car il fonctionne </a:t>
            </a:r>
            <a:r>
              <a:rPr lang="fr-FR" sz="1050" dirty="0" err="1"/>
              <a:t>ac</a:t>
            </a:r>
            <a:r>
              <a:rPr lang="fr-FR" sz="1050" dirty="0"/>
              <a:t> des </a:t>
            </a:r>
            <a:r>
              <a:rPr lang="fr-FR" sz="1050" dirty="0" err="1"/>
              <a:t>splits</a:t>
            </a:r>
            <a:r>
              <a:rPr lang="fr-FR" sz="1050" dirty="0"/>
              <a:t>)</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22</a:t>
            </a:fld>
            <a:endParaRPr lang="fr-FR" noProof="0"/>
          </a:p>
        </p:txBody>
      </p:sp>
    </p:spTree>
    <p:extLst>
      <p:ext uri="{BB962C8B-B14F-4D97-AF65-F5344CB8AC3E}">
        <p14:creationId xmlns:p14="http://schemas.microsoft.com/office/powerpoint/2010/main" val="271159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2</a:t>
            </a:fld>
            <a:endParaRPr lang="fr-FR"/>
          </a:p>
        </p:txBody>
      </p:sp>
    </p:spTree>
    <p:extLst>
      <p:ext uri="{BB962C8B-B14F-4D97-AF65-F5344CB8AC3E}">
        <p14:creationId xmlns:p14="http://schemas.microsoft.com/office/powerpoint/2010/main" val="233563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a:t>RandomForestRegressor</a:t>
            </a:r>
            <a:r>
              <a:rPr lang="fr-FR" sz="1050" dirty="0"/>
              <a:t> a une sensibilité moindre aux </a:t>
            </a:r>
            <a:r>
              <a:rPr lang="fr-FR" sz="1050" dirty="0" err="1"/>
              <a:t>outliers</a:t>
            </a:r>
            <a:r>
              <a:rPr lang="fr-FR" sz="1050" dirty="0"/>
              <a:t> (car il fonctionne </a:t>
            </a:r>
            <a:r>
              <a:rPr lang="fr-FR" sz="1050" dirty="0" err="1"/>
              <a:t>ac</a:t>
            </a:r>
            <a:r>
              <a:rPr lang="fr-FR" sz="1050" dirty="0"/>
              <a:t> des </a:t>
            </a:r>
            <a:r>
              <a:rPr lang="fr-FR" sz="1050" dirty="0" err="1"/>
              <a:t>splits</a:t>
            </a:r>
            <a:r>
              <a:rPr lang="fr-FR" sz="1050" dirty="0"/>
              <a:t>)</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23</a:t>
            </a:fld>
            <a:endParaRPr lang="fr-FR" noProof="0"/>
          </a:p>
        </p:txBody>
      </p:sp>
    </p:spTree>
    <p:extLst>
      <p:ext uri="{BB962C8B-B14F-4D97-AF65-F5344CB8AC3E}">
        <p14:creationId xmlns:p14="http://schemas.microsoft.com/office/powerpoint/2010/main" val="3111649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a:t>RandomForestRegressor</a:t>
            </a:r>
            <a:r>
              <a:rPr lang="fr-FR" sz="1050" dirty="0"/>
              <a:t> a une sensibilité moindre aux </a:t>
            </a:r>
            <a:r>
              <a:rPr lang="fr-FR" sz="1050" dirty="0" err="1"/>
              <a:t>outliers</a:t>
            </a:r>
            <a:r>
              <a:rPr lang="fr-FR" sz="1050" dirty="0"/>
              <a:t> (car il fonctionne </a:t>
            </a:r>
            <a:r>
              <a:rPr lang="fr-FR" sz="1050" dirty="0" err="1"/>
              <a:t>ac</a:t>
            </a:r>
            <a:r>
              <a:rPr lang="fr-FR" sz="1050" dirty="0"/>
              <a:t> des </a:t>
            </a:r>
            <a:r>
              <a:rPr lang="fr-FR" sz="1050" dirty="0" err="1"/>
              <a:t>splits</a:t>
            </a:r>
            <a:r>
              <a:rPr lang="fr-FR" sz="1050" dirty="0"/>
              <a:t>)</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24</a:t>
            </a:fld>
            <a:endParaRPr lang="fr-FR" noProof="0"/>
          </a:p>
        </p:txBody>
      </p:sp>
    </p:spTree>
    <p:extLst>
      <p:ext uri="{BB962C8B-B14F-4D97-AF65-F5344CB8AC3E}">
        <p14:creationId xmlns:p14="http://schemas.microsoft.com/office/powerpoint/2010/main" val="167571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25</a:t>
            </a:fld>
            <a:endParaRPr lang="fr-FR" noProof="0"/>
          </a:p>
        </p:txBody>
      </p:sp>
    </p:spTree>
    <p:extLst>
      <p:ext uri="{BB962C8B-B14F-4D97-AF65-F5344CB8AC3E}">
        <p14:creationId xmlns:p14="http://schemas.microsoft.com/office/powerpoint/2010/main" val="148759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b="1" i="0" u="sng" dirty="0" err="1">
                <a:effectLst/>
                <a:latin typeface="-apple-system"/>
              </a:rPr>
              <a:t>Crossvalidation</a:t>
            </a:r>
            <a:r>
              <a:rPr lang="fr-FR" sz="800" b="1" i="0" dirty="0">
                <a:effectLst/>
                <a:latin typeface="-apple-system"/>
              </a:rPr>
              <a:t> : </a:t>
            </a:r>
            <a:r>
              <a:rPr lang="fr-FR" sz="1050" b="0" i="0" dirty="0">
                <a:solidFill>
                  <a:srgbClr val="17369B"/>
                </a:solidFill>
                <a:effectLst/>
                <a:latin typeface="Proxima Nova"/>
              </a:rPr>
              <a:t>Cela consiste à découper le </a:t>
            </a:r>
            <a:r>
              <a:rPr lang="fr-FR" sz="1050" b="0" i="0" dirty="0" err="1">
                <a:solidFill>
                  <a:srgbClr val="17369B"/>
                </a:solidFill>
                <a:effectLst/>
                <a:latin typeface="Proxima Nova"/>
              </a:rPr>
              <a:t>dataset</a:t>
            </a:r>
            <a:r>
              <a:rPr lang="fr-FR" sz="1050" b="0" i="0" dirty="0">
                <a:solidFill>
                  <a:srgbClr val="17369B"/>
                </a:solidFill>
                <a:effectLst/>
                <a:latin typeface="Proxima Nova"/>
              </a:rPr>
              <a:t> en K sous-ensemble puis prendre un des K sous-ensemble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 validation et les K-1 restants comme </a:t>
            </a:r>
            <a:r>
              <a:rPr lang="fr-FR" sz="1050" b="0" i="0" dirty="0" err="1">
                <a:solidFill>
                  <a:srgbClr val="17369B"/>
                </a:solidFill>
                <a:effectLst/>
                <a:latin typeface="Proxima Nova"/>
              </a:rPr>
              <a:t>dataset</a:t>
            </a:r>
            <a:r>
              <a:rPr lang="fr-FR" sz="1050" b="0" i="0" dirty="0">
                <a:solidFill>
                  <a:srgbClr val="17369B"/>
                </a:solidFill>
                <a:effectLst/>
                <a:latin typeface="Proxima Nova"/>
              </a:rPr>
              <a:t> d’entrainement (training set). On répète l’opération sur toutes les combinaisons possibles. On obtient K mesures de performance dont la moyenne représente la performance de l’algorithme.  Ici les points orange sont les entrainement et les points blancs 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i="0" dirty="0">
                <a:solidFill>
                  <a:srgbClr val="BDC1C6"/>
                </a:solidFill>
                <a:effectLst/>
                <a:latin typeface="arial" panose="020B0604020202020204" pitchFamily="34" charset="0"/>
              </a:rPr>
              <a:t>La </a:t>
            </a:r>
            <a:r>
              <a:rPr lang="fr-FR" sz="1400" b="1" i="0" dirty="0">
                <a:solidFill>
                  <a:srgbClr val="BDC1C6"/>
                </a:solidFill>
                <a:effectLst/>
                <a:latin typeface="arial" panose="020B0604020202020204" pitchFamily="34" charset="0"/>
              </a:rPr>
              <a:t>cross validation</a:t>
            </a:r>
            <a:r>
              <a:rPr lang="fr-FR" sz="1400" b="0" i="0" dirty="0">
                <a:solidFill>
                  <a:srgbClr val="BDC1C6"/>
                </a:solidFill>
                <a:effectLst/>
                <a:latin typeface="arial" panose="020B0604020202020204" pitchFamily="34" charset="0"/>
              </a:rPr>
              <a:t> ou </a:t>
            </a:r>
            <a:r>
              <a:rPr lang="fr-FR" sz="1400" b="1" i="0" dirty="0">
                <a:solidFill>
                  <a:srgbClr val="BDC1C6"/>
                </a:solidFill>
                <a:effectLst/>
                <a:latin typeface="arial" panose="020B0604020202020204" pitchFamily="34" charset="0"/>
              </a:rPr>
              <a:t>validation</a:t>
            </a:r>
            <a:r>
              <a:rPr lang="fr-FR" sz="1400" b="0" i="0" dirty="0">
                <a:solidFill>
                  <a:srgbClr val="BDC1C6"/>
                </a:solidFill>
                <a:effectLst/>
                <a:latin typeface="arial" panose="020B0604020202020204" pitchFamily="34" charset="0"/>
              </a:rPr>
              <a:t> croisée est une méthode statistique qui permet d'évaluer les performances des modèles d'apprentissage automatique.</a:t>
            </a:r>
            <a:endParaRPr lang="fr-FR" sz="1050" b="0" i="0" dirty="0">
              <a:solidFill>
                <a:srgbClr val="17369B"/>
              </a:solidFill>
              <a:effectLst/>
              <a:latin typeface="Proxima Nova"/>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26</a:t>
            </a:fld>
            <a:endParaRPr lang="fr-FR" noProof="0"/>
          </a:p>
        </p:txBody>
      </p:sp>
    </p:spTree>
    <p:extLst>
      <p:ext uri="{BB962C8B-B14F-4D97-AF65-F5344CB8AC3E}">
        <p14:creationId xmlns:p14="http://schemas.microsoft.com/office/powerpoint/2010/main" val="4242095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50" b="0" i="0" dirty="0">
                <a:solidFill>
                  <a:srgbClr val="333333"/>
                </a:solidFill>
                <a:effectLst/>
                <a:latin typeface="Merriweather" panose="00000500000000000000" pitchFamily="2" charset="0"/>
              </a:rPr>
              <a:t>En statistiques, le </a:t>
            </a:r>
            <a:r>
              <a:rPr lang="fr-FR" sz="1050" b="1" i="0" dirty="0">
                <a:solidFill>
                  <a:srgbClr val="333333"/>
                </a:solidFill>
                <a:effectLst/>
                <a:latin typeface="Merriweather" panose="00000500000000000000" pitchFamily="2" charset="0"/>
              </a:rPr>
              <a:t>Z SCORE </a:t>
            </a:r>
            <a:r>
              <a:rPr lang="fr-FR" sz="1050" b="0" i="0" dirty="0">
                <a:solidFill>
                  <a:srgbClr val="333333"/>
                </a:solidFill>
                <a:effectLst/>
                <a:latin typeface="Merriweather" panose="00000500000000000000" pitchFamily="2" charset="0"/>
              </a:rPr>
              <a:t>d'une observation désigne le nombre d'écarts-types qui se trouve au-dessus ou en dessous de la moyenne de la population.</a:t>
            </a:r>
          </a:p>
          <a:p>
            <a:endParaRPr lang="fr-FR" sz="1050" b="0" i="0" dirty="0">
              <a:solidFill>
                <a:srgbClr val="333333"/>
              </a:solidFill>
              <a:effectLst/>
              <a:latin typeface="Merriweather" panose="00000500000000000000" pitchFamily="2" charset="0"/>
            </a:endParaRPr>
          </a:p>
          <a:p>
            <a:r>
              <a:rPr lang="fr-FR" sz="1050" b="0" i="0" dirty="0">
                <a:solidFill>
                  <a:srgbClr val="333333"/>
                </a:solidFill>
                <a:effectLst/>
                <a:latin typeface="Merriweather" panose="00000500000000000000" pitchFamily="2" charset="0"/>
              </a:rPr>
              <a:t>Grâce au Z SOCRE j’ai réussi à « éliminer » les parties </a:t>
            </a:r>
            <a:r>
              <a:rPr lang="fr-FR" sz="1050" b="1" i="0" dirty="0">
                <a:solidFill>
                  <a:srgbClr val="333333"/>
                </a:solidFill>
                <a:effectLst/>
                <a:latin typeface="Merriweather" panose="00000500000000000000" pitchFamily="2" charset="0"/>
              </a:rPr>
              <a:t>non représentatives</a:t>
            </a:r>
            <a:r>
              <a:rPr lang="fr-FR" sz="1050" b="0" i="0" dirty="0">
                <a:solidFill>
                  <a:srgbClr val="333333"/>
                </a:solidFill>
                <a:effectLst/>
                <a:latin typeface="Merriweather" panose="00000500000000000000" pitchFamily="2" charset="0"/>
              </a:rPr>
              <a:t> des différentes distributions.</a:t>
            </a:r>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50"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27</a:t>
            </a:fld>
            <a:endParaRPr lang="fr-FR" noProof="0"/>
          </a:p>
        </p:txBody>
      </p:sp>
    </p:spTree>
    <p:extLst>
      <p:ext uri="{BB962C8B-B14F-4D97-AF65-F5344CB8AC3E}">
        <p14:creationId xmlns:p14="http://schemas.microsoft.com/office/powerpoint/2010/main" val="264094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fr-FR" sz="1400" b="0" i="0" dirty="0" err="1">
                <a:solidFill>
                  <a:srgbClr val="232629"/>
                </a:solidFill>
                <a:effectLst/>
                <a:latin typeface="-apple-system"/>
              </a:rPr>
              <a:t>MinMaxScaler</a:t>
            </a:r>
            <a:r>
              <a:rPr lang="fr-FR" sz="1400" b="0" i="0" dirty="0">
                <a:solidFill>
                  <a:srgbClr val="232629"/>
                </a:solidFill>
                <a:effectLst/>
                <a:latin typeface="-apple-system"/>
              </a:rPr>
              <a:t>(</a:t>
            </a:r>
            <a:r>
              <a:rPr lang="fr-FR" sz="1400" b="0" i="0" dirty="0" err="1">
                <a:solidFill>
                  <a:srgbClr val="232629"/>
                </a:solidFill>
                <a:effectLst/>
                <a:latin typeface="-apple-system"/>
              </a:rPr>
              <a:t>feature_range</a:t>
            </a:r>
            <a:r>
              <a:rPr lang="fr-FR" sz="1400" b="0" i="0" dirty="0">
                <a:solidFill>
                  <a:srgbClr val="232629"/>
                </a:solidFill>
                <a:effectLst/>
                <a:latin typeface="-apple-system"/>
              </a:rPr>
              <a:t> = (0, 1))transformera chaque valeur de la colonne proportionnellement dans la plage [0,1]. Utilisez-le comme premier choix de mise à l'échelle pour transformer une entité, car il conservera la forme du jeu de données (pas de distorsion).</a:t>
            </a:r>
          </a:p>
          <a:p>
            <a:pPr algn="l" fontAlgn="base"/>
            <a:r>
              <a:rPr lang="fr-FR" sz="1400" b="0" i="0" dirty="0" err="1">
                <a:solidFill>
                  <a:srgbClr val="232629"/>
                </a:solidFill>
                <a:effectLst/>
                <a:latin typeface="-apple-system"/>
              </a:rPr>
              <a:t>StandardScaler</a:t>
            </a:r>
            <a:r>
              <a:rPr lang="fr-FR" sz="1400" b="0" i="0" dirty="0">
                <a:solidFill>
                  <a:srgbClr val="232629"/>
                </a:solidFill>
                <a:effectLst/>
                <a:latin typeface="-apple-system"/>
              </a:rPr>
              <a:t>()transformera chaque valeur de la colonne pour qu'elle se situe autour de la moyenne 0 et de l'écart type 1, c'est-à-dire que chaque valeur sera normalisée en soustrayant la moyenne et en divisant par l'écart type. Utilisez </a:t>
            </a:r>
            <a:r>
              <a:rPr lang="fr-FR" sz="1400" b="0" i="0" dirty="0" err="1">
                <a:solidFill>
                  <a:srgbClr val="232629"/>
                </a:solidFill>
                <a:effectLst/>
                <a:latin typeface="-apple-system"/>
              </a:rPr>
              <a:t>StandardScaler</a:t>
            </a:r>
            <a:r>
              <a:rPr lang="fr-FR" sz="1400" b="0" i="0" dirty="0">
                <a:solidFill>
                  <a:srgbClr val="232629"/>
                </a:solidFill>
                <a:effectLst/>
                <a:latin typeface="-apple-system"/>
              </a:rPr>
              <a:t> si vous savez que la distribution des données est normale.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28</a:t>
            </a:fld>
            <a:endParaRPr lang="fr-FR" noProof="0"/>
          </a:p>
        </p:txBody>
      </p:sp>
    </p:spTree>
    <p:extLst>
      <p:ext uri="{BB962C8B-B14F-4D97-AF65-F5344CB8AC3E}">
        <p14:creationId xmlns:p14="http://schemas.microsoft.com/office/powerpoint/2010/main" val="112994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050" b="0" i="0" dirty="0">
              <a:solidFill>
                <a:srgbClr val="17369B"/>
              </a:solidFill>
              <a:effectLst/>
              <a:latin typeface="Proxima Nova"/>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29</a:t>
            </a:fld>
            <a:endParaRPr lang="fr-FR" noProof="0"/>
          </a:p>
        </p:txBody>
      </p:sp>
    </p:spTree>
    <p:extLst>
      <p:ext uri="{BB962C8B-B14F-4D97-AF65-F5344CB8AC3E}">
        <p14:creationId xmlns:p14="http://schemas.microsoft.com/office/powerpoint/2010/main" val="274860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5</a:t>
            </a:fld>
            <a:endParaRPr lang="fr-FR"/>
          </a:p>
        </p:txBody>
      </p:sp>
    </p:spTree>
    <p:extLst>
      <p:ext uri="{BB962C8B-B14F-4D97-AF65-F5344CB8AC3E}">
        <p14:creationId xmlns:p14="http://schemas.microsoft.com/office/powerpoint/2010/main" val="233563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6</a:t>
            </a:fld>
            <a:endParaRPr lang="fr-FR" noProof="0"/>
          </a:p>
        </p:txBody>
      </p:sp>
    </p:spTree>
    <p:extLst>
      <p:ext uri="{BB962C8B-B14F-4D97-AF65-F5344CB8AC3E}">
        <p14:creationId xmlns:p14="http://schemas.microsoft.com/office/powerpoint/2010/main" val="389247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7</a:t>
            </a:fld>
            <a:endParaRPr lang="fr-FR" noProof="0"/>
          </a:p>
        </p:txBody>
      </p:sp>
    </p:spTree>
    <p:extLst>
      <p:ext uri="{BB962C8B-B14F-4D97-AF65-F5344CB8AC3E}">
        <p14:creationId xmlns:p14="http://schemas.microsoft.com/office/powerpoint/2010/main" val="62132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importé mes données et effectuer un premier nettoyage « générale » voici un échantillon des données ainsi que leurs distributions</a:t>
            </a:r>
          </a:p>
          <a:p>
            <a:endParaRPr lang="fr-FR" dirty="0"/>
          </a:p>
          <a:p>
            <a:r>
              <a:rPr lang="fr-FR" dirty="0"/>
              <a:t>Il est dommage que l’âge de construction des véhicules ne soit pas supérieur à 30 ans car on obtiendrait alors ……………………….. Demander à Tom</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8</a:t>
            </a:fld>
            <a:endParaRPr lang="fr-FR" noProof="0"/>
          </a:p>
        </p:txBody>
      </p:sp>
    </p:spTree>
    <p:extLst>
      <p:ext uri="{BB962C8B-B14F-4D97-AF65-F5344CB8AC3E}">
        <p14:creationId xmlns:p14="http://schemas.microsoft.com/office/powerpoint/2010/main" val="1170044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50"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9</a:t>
            </a:fld>
            <a:endParaRPr lang="fr-FR" noProof="0"/>
          </a:p>
        </p:txBody>
      </p:sp>
    </p:spTree>
    <p:extLst>
      <p:ext uri="{BB962C8B-B14F-4D97-AF65-F5344CB8AC3E}">
        <p14:creationId xmlns:p14="http://schemas.microsoft.com/office/powerpoint/2010/main" val="1681533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50"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10</a:t>
            </a:fld>
            <a:endParaRPr lang="fr-FR" noProof="0"/>
          </a:p>
        </p:txBody>
      </p:sp>
    </p:spTree>
    <p:extLst>
      <p:ext uri="{BB962C8B-B14F-4D97-AF65-F5344CB8AC3E}">
        <p14:creationId xmlns:p14="http://schemas.microsoft.com/office/powerpoint/2010/main" val="367010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50" dirty="0"/>
              <a:t>Après avoir importé mes données et effectuer un premier nettoyage « générale » voici un échantillon des données ainsi que leurs distributions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11</a:t>
            </a:fld>
            <a:endParaRPr lang="fr-FR" noProof="0"/>
          </a:p>
        </p:txBody>
      </p:sp>
    </p:spTree>
    <p:extLst>
      <p:ext uri="{BB962C8B-B14F-4D97-AF65-F5344CB8AC3E}">
        <p14:creationId xmlns:p14="http://schemas.microsoft.com/office/powerpoint/2010/main" val="93748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sépar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2" name="Connecteur droit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sépar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e de séparation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8" name="Connecteur droit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séparation_5">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9" name="Connecteur droit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_2">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0668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1" name="Connecteur droit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_3">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608843" y="3482977"/>
            <a:ext cx="10961177"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10" name="Connecteur droit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Espace réservé du texte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Titr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_4">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avec Légende_5">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5" name="Connecteur droit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7067963"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ison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5833265"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cxnSp>
        <p:nvCxnSpPr>
          <p:cNvPr id="17" name="Connecteur droit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la présent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ison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_5">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14" name="Connecteur droit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4" name="Connecteur droit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7" name="Connecteur droit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6993359" y="1"/>
            <a:ext cx="519864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dirty="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a:t>Thomas Cassagne - Présentation E2</a:t>
            </a:r>
            <a:endParaRPr lang="fr-FR" dirty="0"/>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smtClean="0"/>
              <a:t>‹N°›</a:t>
            </a:fld>
            <a:endParaRPr lang="fr-FR" dirty="0"/>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5198641" cy="6858002"/>
          </a:xfrm>
          <a:prstGeom prst="rect">
            <a:avLst/>
          </a:prstGeom>
          <a:solidFill>
            <a:schemeClr val="accent4">
              <a:lumMod val="50000"/>
            </a:schemeClr>
          </a:solidFill>
        </p:spPr>
        <p:txBody>
          <a:bodyPr rtlCol="0"/>
          <a:lstStyle/>
          <a:p>
            <a:pPr rtl="0"/>
            <a:r>
              <a:rPr lang="fr-FR"/>
              <a:t>Cliquez sur l’icône pour ajouter une image</a:t>
            </a:r>
            <a:endParaRPr lang="fr-FR" dirty="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a:t>TITRE ICI</a:t>
            </a:r>
            <a:endParaRPr lang="fr-FR" dirty="0"/>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et contenu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134319" y="1"/>
            <a:ext cx="1105768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12192000"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5" name="Espace réservé du texte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présentatio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dirty="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mj-lt"/>
              </a:defRPr>
            </a:lvl1pPr>
          </a:lstStyle>
          <a:p>
            <a:pPr rtl="0"/>
            <a:r>
              <a:rPr lang="fr-FR" noProof="0" dirty="0"/>
              <a:t>Modifiez le style du titre</a:t>
            </a:r>
          </a:p>
        </p:txBody>
      </p:sp>
      <p:sp>
        <p:nvSpPr>
          <p:cNvPr id="2" name="Rectangle 1">
            <a:extLst>
              <a:ext uri="{FF2B5EF4-FFF2-40B4-BE49-F238E27FC236}">
                <a16:creationId xmlns:a16="http://schemas.microsoft.com/office/drawing/2014/main" id="{584BDA89-E6C9-4DB8-AF12-B6EC19B92368}"/>
              </a:ext>
            </a:extLst>
          </p:cNvPr>
          <p:cNvSpPr/>
          <p:nvPr userDrawn="1"/>
        </p:nvSpPr>
        <p:spPr>
          <a:xfrm>
            <a:off x="0" y="0"/>
            <a:ext cx="111462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et légend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a:t>Cliquez sur l’icône pour ajouter une image</a:t>
            </a:r>
            <a:endParaRPr lang="fr-FR" dirty="0"/>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a:t>TITRE </a:t>
            </a:r>
            <a:br>
              <a:rPr lang="fr-FR"/>
            </a:br>
            <a:r>
              <a:rPr lang="fr-FR"/>
              <a:t>ICI</a:t>
            </a:r>
            <a:endParaRPr lang="fr-FR" dirty="0"/>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cxnSp>
        <p:nvCxnSpPr>
          <p:cNvPr id="11" name="Connecteur droit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et légend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cxnSp>
        <p:nvCxnSpPr>
          <p:cNvPr id="7" name="Connecteur droit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et légende_4">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TITRE </a:t>
            </a:r>
            <a:br>
              <a:rPr lang="fr-FR" noProof="0"/>
            </a:br>
            <a:r>
              <a:rPr lang="fr-FR" noProof="0"/>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cxnSp>
        <p:nvCxnSpPr>
          <p:cNvPr id="8" name="Connecteur droit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8" name="Espace réservé d’image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cxnSp>
        <p:nvCxnSpPr>
          <p:cNvPr id="11" name="Connecteur droit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ue d’ensemble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68305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68305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68305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2" name="Connecteur droit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ue d’ensemble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ue d’ensemble_4">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fr-FR" noProof="0" smtClean="0"/>
              <a:pPr/>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1" name="Connecteur droit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ue d’ensemble_5">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fr-FR" noProof="0" smtClean="0"/>
              <a:pPr/>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79" name="Connecteur droit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la présentation_5">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9445"/>
            <a:ext cx="10134369" cy="1002552"/>
          </a:xfrm>
        </p:spPr>
        <p:txBody>
          <a:bodyPr lIns="0" rIns="0" rtlCol="0" anchor="b">
            <a:noAutofit/>
          </a:bodyPr>
          <a:lstStyle>
            <a:lvl1pPr algn="l">
              <a:defRPr sz="4500" b="0" i="0" cap="all" baseline="0">
                <a:solidFill>
                  <a:schemeClr val="accent4">
                    <a:lumMod val="75000"/>
                  </a:schemeClr>
                </a:solidFill>
                <a:latin typeface="+mj-lt"/>
              </a:defRPr>
            </a:lvl1pPr>
          </a:lstStyle>
          <a:p>
            <a:pPr rtl="0"/>
            <a:r>
              <a:rPr lang="fr-FR" noProof="0" dirty="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1CF9183A-06D2-4A97-B87C-D87A9FC0B402}"/>
              </a:ext>
            </a:extLst>
          </p:cNvPr>
          <p:cNvPicPr>
            <a:picLocks noChangeAspect="1"/>
          </p:cNvPicPr>
          <p:nvPr userDrawn="1"/>
        </p:nvPicPr>
        <p:blipFill>
          <a:blip r:embed="rId2"/>
          <a:stretch>
            <a:fillRect/>
          </a:stretch>
        </p:blipFill>
        <p:spPr>
          <a:xfrm>
            <a:off x="-1" y="0"/>
            <a:ext cx="1134319" cy="6867445"/>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9445"/>
            <a:ext cx="10115219" cy="1002552"/>
          </a:xfrm>
        </p:spPr>
        <p:txBody>
          <a:bodyPr lIns="0" rIns="0" rtlCol="0" anchor="b">
            <a:noAutofit/>
          </a:bodyPr>
          <a:lstStyle>
            <a:lvl1pPr algn="l">
              <a:defRPr sz="4500" b="0" i="0" cap="all" baseline="0">
                <a:solidFill>
                  <a:schemeClr val="accent4">
                    <a:lumMod val="75000"/>
                  </a:schemeClr>
                </a:solidFill>
                <a:latin typeface="+mj-lt"/>
              </a:defRPr>
            </a:lvl1pPr>
          </a:lstStyle>
          <a:p>
            <a:pPr rtl="0"/>
            <a:r>
              <a:rPr lang="fr-FR" noProof="0" dirty="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_4">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_5">
    <p:spTree>
      <p:nvGrpSpPr>
        <p:cNvPr id="1" name=""/>
        <p:cNvGrpSpPr/>
        <p:nvPr/>
      </p:nvGrpSpPr>
      <p:grpSpPr>
        <a:xfrm>
          <a:off x="0" y="0"/>
          <a:ext cx="0" cy="0"/>
          <a:chOff x="0" y="0"/>
          <a:chExt cx="0" cy="0"/>
        </a:xfrm>
      </p:grpSpPr>
      <p:sp>
        <p:nvSpPr>
          <p:cNvPr id="10" name="Espace réservé d’image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Thomas Cassagne - Présentation E2</a:t>
            </a:r>
          </a:p>
        </p:txBody>
      </p:sp>
      <p:sp>
        <p:nvSpPr>
          <p:cNvPr id="6" name="Espace réservé du numéro de diapositive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fr-FR" noProof="0" smtClean="0"/>
              <a:t>‹N°›</a:t>
            </a:fld>
            <a:endParaRPr lang="fr-FR"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83B0B3-8715-4955-AF91-62480A834802}"/>
              </a:ext>
            </a:extLst>
          </p:cNvPr>
          <p:cNvSpPr/>
          <p:nvPr/>
        </p:nvSpPr>
        <p:spPr>
          <a:xfrm>
            <a:off x="1134319" y="0"/>
            <a:ext cx="11057681" cy="6858000"/>
          </a:xfrm>
          <a:prstGeom prst="rect">
            <a:avLst/>
          </a:prstGeom>
          <a:solidFill>
            <a:srgbClr val="023062">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Espace réservé pour une image  17" descr="Une image contenant texte, ciel, personne, extérieur&#10;&#10;Description générée automatiquement">
            <a:extLst>
              <a:ext uri="{FF2B5EF4-FFF2-40B4-BE49-F238E27FC236}">
                <a16:creationId xmlns:a16="http://schemas.microsoft.com/office/drawing/2014/main" id="{4DCA03BA-9FD8-439C-A9F7-E718592661F6}"/>
              </a:ext>
            </a:extLst>
          </p:cNvPr>
          <p:cNvPicPr>
            <a:picLocks noGrp="1" noChangeAspect="1"/>
          </p:cNvPicPr>
          <p:nvPr>
            <p:ph type="pic" sz="quarter" idx="10"/>
          </p:nvPr>
        </p:nvPicPr>
        <p:blipFill rotWithShape="1">
          <a:blip r:embed="rId3"/>
          <a:srcRect t="4004" b="12563"/>
          <a:stretch/>
        </p:blipFill>
        <p:spPr>
          <a:xfrm>
            <a:off x="0" y="0"/>
            <a:ext cx="12192000" cy="6858000"/>
          </a:xfrm>
        </p:spPr>
      </p:pic>
      <p:sp>
        <p:nvSpPr>
          <p:cNvPr id="26" name="Rectangle 25">
            <a:extLst>
              <a:ext uri="{FF2B5EF4-FFF2-40B4-BE49-F238E27FC236}">
                <a16:creationId xmlns:a16="http://schemas.microsoft.com/office/drawing/2014/main" id="{7FD037C0-1204-4891-AC4E-874B6B151BB9}"/>
              </a:ext>
            </a:extLst>
          </p:cNvPr>
          <p:cNvSpPr/>
          <p:nvPr/>
        </p:nvSpPr>
        <p:spPr>
          <a:xfrm>
            <a:off x="-6691" y="0"/>
            <a:ext cx="1149350" cy="6858000"/>
          </a:xfrm>
          <a:prstGeom prst="rect">
            <a:avLst/>
          </a:prstGeom>
          <a:solidFill>
            <a:srgbClr val="120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34242C19-31B8-4F92-9674-6A87C8BCEDCE}"/>
              </a:ext>
            </a:extLst>
          </p:cNvPr>
          <p:cNvSpPr txBox="1"/>
          <p:nvPr/>
        </p:nvSpPr>
        <p:spPr>
          <a:xfrm rot="16200000">
            <a:off x="-1922041" y="3628481"/>
            <a:ext cx="5003800" cy="769441"/>
          </a:xfrm>
          <a:prstGeom prst="rect">
            <a:avLst/>
          </a:prstGeom>
          <a:noFill/>
        </p:spPr>
        <p:txBody>
          <a:bodyPr wrap="square" rtlCol="0">
            <a:spAutoFit/>
          </a:bodyPr>
          <a:lstStyle/>
          <a:p>
            <a:r>
              <a:rPr lang="fr-FR" sz="4400" dirty="0">
                <a:solidFill>
                  <a:schemeClr val="bg1"/>
                </a:solidFill>
              </a:rPr>
              <a:t>E2 – MARCO CASION</a:t>
            </a:r>
          </a:p>
        </p:txBody>
      </p:sp>
      <p:sp>
        <p:nvSpPr>
          <p:cNvPr id="25" name="ZoneTexte 24">
            <a:extLst>
              <a:ext uri="{FF2B5EF4-FFF2-40B4-BE49-F238E27FC236}">
                <a16:creationId xmlns:a16="http://schemas.microsoft.com/office/drawing/2014/main" id="{C6B48FC1-44D9-40D1-8A11-FE02327848F5}"/>
              </a:ext>
            </a:extLst>
          </p:cNvPr>
          <p:cNvSpPr txBox="1"/>
          <p:nvPr/>
        </p:nvSpPr>
        <p:spPr>
          <a:xfrm>
            <a:off x="0" y="177800"/>
            <a:ext cx="1134319" cy="646331"/>
          </a:xfrm>
          <a:prstGeom prst="rect">
            <a:avLst/>
          </a:prstGeom>
          <a:noFill/>
        </p:spPr>
        <p:txBody>
          <a:bodyPr wrap="square" rtlCol="0">
            <a:spAutoFit/>
          </a:bodyPr>
          <a:lstStyle/>
          <a:p>
            <a:pPr algn="ctr"/>
            <a:r>
              <a:rPr lang="fr-FR" dirty="0">
                <a:solidFill>
                  <a:schemeClr val="bg1"/>
                </a:solidFill>
              </a:rPr>
              <a:t>Thomas</a:t>
            </a:r>
          </a:p>
          <a:p>
            <a:pPr algn="ctr"/>
            <a:r>
              <a:rPr lang="fr-FR" dirty="0">
                <a:solidFill>
                  <a:schemeClr val="bg1"/>
                </a:solidFill>
              </a:rPr>
              <a:t>Cassagne</a:t>
            </a:r>
          </a:p>
        </p:txBody>
      </p:sp>
    </p:spTree>
    <p:extLst>
      <p:ext uri="{BB962C8B-B14F-4D97-AF65-F5344CB8AC3E}">
        <p14:creationId xmlns:p14="http://schemas.microsoft.com/office/powerpoint/2010/main" val="428584794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CE7AC1F-50BE-443E-8312-15ED045A2854}"/>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17D4A39-7F11-4D5F-BEB3-B209C488F33A}"/>
              </a:ext>
            </a:extLst>
          </p:cNvPr>
          <p:cNvSpPr>
            <a:spLocks noGrp="1"/>
          </p:cNvSpPr>
          <p:nvPr>
            <p:ph type="sldNum" sz="quarter" idx="12"/>
          </p:nvPr>
        </p:nvSpPr>
        <p:spPr/>
        <p:txBody>
          <a:bodyPr/>
          <a:lstStyle/>
          <a:p>
            <a:pPr rtl="0"/>
            <a:fld id="{31FEFF75-79D2-EE46-877B-299D1510E681}" type="slidenum">
              <a:rPr lang="fr-FR" noProof="0" smtClean="0"/>
              <a:t>10</a:t>
            </a:fld>
            <a:endParaRPr lang="fr-FR" noProof="0"/>
          </a:p>
        </p:txBody>
      </p:sp>
      <p:pic>
        <p:nvPicPr>
          <p:cNvPr id="6" name="Image 5">
            <a:extLst>
              <a:ext uri="{FF2B5EF4-FFF2-40B4-BE49-F238E27FC236}">
                <a16:creationId xmlns:a16="http://schemas.microsoft.com/office/drawing/2014/main" id="{FECE801B-2C54-4E6D-8A1A-60EF38B5ECA3}"/>
              </a:ext>
            </a:extLst>
          </p:cNvPr>
          <p:cNvPicPr>
            <a:picLocks noChangeAspect="1"/>
          </p:cNvPicPr>
          <p:nvPr/>
        </p:nvPicPr>
        <p:blipFill>
          <a:blip r:embed="rId3"/>
          <a:stretch>
            <a:fillRect/>
          </a:stretch>
        </p:blipFill>
        <p:spPr>
          <a:xfrm>
            <a:off x="1330055" y="2773017"/>
            <a:ext cx="10431635" cy="3660223"/>
          </a:xfrm>
          <a:prstGeom prst="rect">
            <a:avLst/>
          </a:prstGeom>
        </p:spPr>
      </p:pic>
      <p:pic>
        <p:nvPicPr>
          <p:cNvPr id="8" name="Image 7">
            <a:extLst>
              <a:ext uri="{FF2B5EF4-FFF2-40B4-BE49-F238E27FC236}">
                <a16:creationId xmlns:a16="http://schemas.microsoft.com/office/drawing/2014/main" id="{1877325C-43BA-48F5-9A9F-5BB2B89A2CC7}"/>
              </a:ext>
            </a:extLst>
          </p:cNvPr>
          <p:cNvPicPr>
            <a:picLocks noChangeAspect="1"/>
          </p:cNvPicPr>
          <p:nvPr/>
        </p:nvPicPr>
        <p:blipFill>
          <a:blip r:embed="rId4"/>
          <a:stretch>
            <a:fillRect/>
          </a:stretch>
        </p:blipFill>
        <p:spPr>
          <a:xfrm>
            <a:off x="3015355" y="3001618"/>
            <a:ext cx="2680807" cy="2055066"/>
          </a:xfrm>
          <a:prstGeom prst="rect">
            <a:avLst/>
          </a:prstGeom>
        </p:spPr>
      </p:pic>
      <p:grpSp>
        <p:nvGrpSpPr>
          <p:cNvPr id="16" name="Groupe 15">
            <a:extLst>
              <a:ext uri="{FF2B5EF4-FFF2-40B4-BE49-F238E27FC236}">
                <a16:creationId xmlns:a16="http://schemas.microsoft.com/office/drawing/2014/main" id="{33CC6EF2-85A5-4965-9D04-57F32734F4CA}"/>
              </a:ext>
            </a:extLst>
          </p:cNvPr>
          <p:cNvGrpSpPr/>
          <p:nvPr/>
        </p:nvGrpSpPr>
        <p:grpSpPr>
          <a:xfrm>
            <a:off x="7295322" y="1127236"/>
            <a:ext cx="4774096" cy="4195444"/>
            <a:chOff x="7295322" y="1127236"/>
            <a:chExt cx="4774096" cy="4195444"/>
          </a:xfrm>
        </p:grpSpPr>
        <p:grpSp>
          <p:nvGrpSpPr>
            <p:cNvPr id="9" name="Groupe 8">
              <a:extLst>
                <a:ext uri="{FF2B5EF4-FFF2-40B4-BE49-F238E27FC236}">
                  <a16:creationId xmlns:a16="http://schemas.microsoft.com/office/drawing/2014/main" id="{B0D00CB0-D9BC-4895-86CA-95AD8F21D001}"/>
                </a:ext>
              </a:extLst>
            </p:cNvPr>
            <p:cNvGrpSpPr/>
            <p:nvPr/>
          </p:nvGrpSpPr>
          <p:grpSpPr>
            <a:xfrm>
              <a:off x="7295322" y="1127236"/>
              <a:ext cx="4774096" cy="4195444"/>
              <a:chOff x="7295322" y="1127236"/>
              <a:chExt cx="4774096" cy="4195444"/>
            </a:xfrm>
          </p:grpSpPr>
          <p:pic>
            <p:nvPicPr>
              <p:cNvPr id="11" name="Image 10">
                <a:extLst>
                  <a:ext uri="{FF2B5EF4-FFF2-40B4-BE49-F238E27FC236}">
                    <a16:creationId xmlns:a16="http://schemas.microsoft.com/office/drawing/2014/main" id="{22A2B51D-5FEB-4143-A846-028F90E3F8C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95322" y="1127236"/>
                <a:ext cx="4774096" cy="4195444"/>
              </a:xfrm>
              <a:prstGeom prst="rect">
                <a:avLst/>
              </a:prstGeom>
              <a:noFill/>
              <a:ln>
                <a:noFill/>
              </a:ln>
            </p:spPr>
          </p:pic>
          <p:sp>
            <p:nvSpPr>
              <p:cNvPr id="12" name="Rectangle 11">
                <a:extLst>
                  <a:ext uri="{FF2B5EF4-FFF2-40B4-BE49-F238E27FC236}">
                    <a16:creationId xmlns:a16="http://schemas.microsoft.com/office/drawing/2014/main" id="{C923AED1-5C10-43D2-A020-98A4180D297F}"/>
                  </a:ext>
                </a:extLst>
              </p:cNvPr>
              <p:cNvSpPr/>
              <p:nvPr/>
            </p:nvSpPr>
            <p:spPr>
              <a:xfrm>
                <a:off x="10248900" y="3471940"/>
                <a:ext cx="533401" cy="55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dirty="0"/>
              </a:p>
            </p:txBody>
          </p:sp>
          <p:sp>
            <p:nvSpPr>
              <p:cNvPr id="13" name="Rectangle 12">
                <a:extLst>
                  <a:ext uri="{FF2B5EF4-FFF2-40B4-BE49-F238E27FC236}">
                    <a16:creationId xmlns:a16="http://schemas.microsoft.com/office/drawing/2014/main" id="{3196D0B8-9906-47BD-9E18-EF86AE0519EE}"/>
                  </a:ext>
                </a:extLst>
              </p:cNvPr>
              <p:cNvSpPr/>
              <p:nvPr/>
            </p:nvSpPr>
            <p:spPr>
              <a:xfrm>
                <a:off x="10786534" y="3471940"/>
                <a:ext cx="533401" cy="55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Rectangle 13">
                <a:extLst>
                  <a:ext uri="{FF2B5EF4-FFF2-40B4-BE49-F238E27FC236}">
                    <a16:creationId xmlns:a16="http://schemas.microsoft.com/office/drawing/2014/main" id="{E9853BFB-6366-4718-BC83-7DE1040ECC8D}"/>
                  </a:ext>
                </a:extLst>
              </p:cNvPr>
              <p:cNvSpPr/>
              <p:nvPr/>
            </p:nvSpPr>
            <p:spPr>
              <a:xfrm>
                <a:off x="10786534" y="4018406"/>
                <a:ext cx="533401" cy="55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15" name="Rectangle 14">
              <a:extLst>
                <a:ext uri="{FF2B5EF4-FFF2-40B4-BE49-F238E27FC236}">
                  <a16:creationId xmlns:a16="http://schemas.microsoft.com/office/drawing/2014/main" id="{FDABEBAF-EBD1-41DD-979B-775EB67D384A}"/>
                </a:ext>
              </a:extLst>
            </p:cNvPr>
            <p:cNvSpPr/>
            <p:nvPr/>
          </p:nvSpPr>
          <p:spPr>
            <a:xfrm>
              <a:off x="9696326" y="2920900"/>
              <a:ext cx="533401" cy="55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18" name="Titre 2">
            <a:extLst>
              <a:ext uri="{FF2B5EF4-FFF2-40B4-BE49-F238E27FC236}">
                <a16:creationId xmlns:a16="http://schemas.microsoft.com/office/drawing/2014/main" id="{885EA80F-8C0D-4148-B940-0D845BEFF1B2}"/>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originale - visualisation</a:t>
            </a:r>
          </a:p>
        </p:txBody>
      </p:sp>
    </p:spTree>
    <p:extLst>
      <p:ext uri="{BB962C8B-B14F-4D97-AF65-F5344CB8AC3E}">
        <p14:creationId xmlns:p14="http://schemas.microsoft.com/office/powerpoint/2010/main" val="1852164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CE7AC1F-50BE-443E-8312-15ED045A2854}"/>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17D4A39-7F11-4D5F-BEB3-B209C488F33A}"/>
              </a:ext>
            </a:extLst>
          </p:cNvPr>
          <p:cNvSpPr>
            <a:spLocks noGrp="1"/>
          </p:cNvSpPr>
          <p:nvPr>
            <p:ph type="sldNum" sz="quarter" idx="12"/>
          </p:nvPr>
        </p:nvSpPr>
        <p:spPr/>
        <p:txBody>
          <a:bodyPr/>
          <a:lstStyle/>
          <a:p>
            <a:pPr rtl="0"/>
            <a:fld id="{31FEFF75-79D2-EE46-877B-299D1510E681}" type="slidenum">
              <a:rPr lang="fr-FR" noProof="0" smtClean="0"/>
              <a:t>11</a:t>
            </a:fld>
            <a:endParaRPr lang="fr-FR" noProof="0"/>
          </a:p>
        </p:txBody>
      </p:sp>
      <p:pic>
        <p:nvPicPr>
          <p:cNvPr id="12" name="Image 11">
            <a:extLst>
              <a:ext uri="{FF2B5EF4-FFF2-40B4-BE49-F238E27FC236}">
                <a16:creationId xmlns:a16="http://schemas.microsoft.com/office/drawing/2014/main" id="{B6FCCAA0-68E4-46B5-9615-1E9382D74FA4}"/>
              </a:ext>
            </a:extLst>
          </p:cNvPr>
          <p:cNvPicPr/>
          <p:nvPr/>
        </p:nvPicPr>
        <p:blipFill>
          <a:blip r:embed="rId3"/>
          <a:stretch>
            <a:fillRect/>
          </a:stretch>
        </p:blipFill>
        <p:spPr>
          <a:xfrm>
            <a:off x="2333673" y="1515217"/>
            <a:ext cx="8721661" cy="1913783"/>
          </a:xfrm>
          <a:prstGeom prst="rect">
            <a:avLst/>
          </a:prstGeom>
        </p:spPr>
      </p:pic>
      <p:pic>
        <p:nvPicPr>
          <p:cNvPr id="6" name="Image 5">
            <a:extLst>
              <a:ext uri="{FF2B5EF4-FFF2-40B4-BE49-F238E27FC236}">
                <a16:creationId xmlns:a16="http://schemas.microsoft.com/office/drawing/2014/main" id="{1EFED510-2295-4196-AF47-A8F0BCA0031A}"/>
              </a:ext>
            </a:extLst>
          </p:cNvPr>
          <p:cNvPicPr>
            <a:picLocks noChangeAspect="1"/>
          </p:cNvPicPr>
          <p:nvPr/>
        </p:nvPicPr>
        <p:blipFill>
          <a:blip r:embed="rId4"/>
          <a:stretch>
            <a:fillRect/>
          </a:stretch>
        </p:blipFill>
        <p:spPr>
          <a:xfrm>
            <a:off x="1879674" y="3621560"/>
            <a:ext cx="9629657" cy="2542229"/>
          </a:xfrm>
          <a:prstGeom prst="rect">
            <a:avLst/>
          </a:prstGeom>
        </p:spPr>
      </p:pic>
      <p:sp>
        <p:nvSpPr>
          <p:cNvPr id="9" name="Titre 2">
            <a:extLst>
              <a:ext uri="{FF2B5EF4-FFF2-40B4-BE49-F238E27FC236}">
                <a16:creationId xmlns:a16="http://schemas.microsoft.com/office/drawing/2014/main" id="{644FF604-2B26-43D2-B8AB-FC5941C9A015}"/>
              </a:ext>
            </a:extLst>
          </p:cNvPr>
          <p:cNvSpPr>
            <a:spLocks noGrp="1"/>
          </p:cNvSpPr>
          <p:nvPr>
            <p:ph type="ctrTitle"/>
          </p:nvPr>
        </p:nvSpPr>
        <p:spPr>
          <a:xfrm>
            <a:off x="557872" y="49217"/>
            <a:ext cx="10134369" cy="1002552"/>
          </a:xfrm>
        </p:spPr>
        <p:txBody>
          <a:bodyPr rtlCol="0"/>
          <a:lstStyle/>
          <a:p>
            <a:pPr rtl="0"/>
            <a:r>
              <a:rPr lang="fr-FR" b="1" dirty="0">
                <a:solidFill>
                  <a:schemeClr val="bg1"/>
                </a:solidFill>
              </a:rPr>
              <a:t>tr</a:t>
            </a:r>
            <a:r>
              <a:rPr lang="fr-FR" b="1" dirty="0">
                <a:solidFill>
                  <a:srgbClr val="280547"/>
                </a:solidFill>
              </a:rPr>
              <a:t>aitement des données</a:t>
            </a:r>
          </a:p>
        </p:txBody>
      </p:sp>
    </p:spTree>
    <p:extLst>
      <p:ext uri="{BB962C8B-B14F-4D97-AF65-F5344CB8AC3E}">
        <p14:creationId xmlns:p14="http://schemas.microsoft.com/office/powerpoint/2010/main" val="5543364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4879FB4-0C57-4AD3-852D-AE9667958B35}"/>
              </a:ext>
            </a:extLst>
          </p:cNvPr>
          <p:cNvPicPr>
            <a:picLocks noChangeAspect="1"/>
          </p:cNvPicPr>
          <p:nvPr/>
        </p:nvPicPr>
        <p:blipFill>
          <a:blip r:embed="rId3"/>
          <a:stretch>
            <a:fillRect/>
          </a:stretch>
        </p:blipFill>
        <p:spPr>
          <a:xfrm>
            <a:off x="1573220" y="1024697"/>
            <a:ext cx="10618779" cy="5644927"/>
          </a:xfrm>
          <a:prstGeom prst="rect">
            <a:avLst/>
          </a:prstGeom>
        </p:spPr>
      </p:pic>
      <p:sp>
        <p:nvSpPr>
          <p:cNvPr id="3" name="Espace réservé du pied de page 2">
            <a:extLst>
              <a:ext uri="{FF2B5EF4-FFF2-40B4-BE49-F238E27FC236}">
                <a16:creationId xmlns:a16="http://schemas.microsoft.com/office/drawing/2014/main" id="{883528F0-04EE-4DC5-A8D4-65C7DCE7275F}"/>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06FF7E26-C3C1-49F9-80E3-BF062936D618}"/>
              </a:ext>
            </a:extLst>
          </p:cNvPr>
          <p:cNvSpPr>
            <a:spLocks noGrp="1"/>
          </p:cNvSpPr>
          <p:nvPr>
            <p:ph type="sldNum" sz="quarter" idx="12"/>
          </p:nvPr>
        </p:nvSpPr>
        <p:spPr/>
        <p:txBody>
          <a:bodyPr/>
          <a:lstStyle/>
          <a:p>
            <a:pPr rtl="0"/>
            <a:fld id="{31FEFF75-79D2-EE46-877B-299D1510E681}" type="slidenum">
              <a:rPr lang="fr-FR" noProof="0" smtClean="0"/>
              <a:t>12</a:t>
            </a:fld>
            <a:endParaRPr lang="fr-FR" noProof="0"/>
          </a:p>
        </p:txBody>
      </p:sp>
      <p:sp>
        <p:nvSpPr>
          <p:cNvPr id="6" name="Rectangle 5">
            <a:extLst>
              <a:ext uri="{FF2B5EF4-FFF2-40B4-BE49-F238E27FC236}">
                <a16:creationId xmlns:a16="http://schemas.microsoft.com/office/drawing/2014/main" id="{5F3CCF1E-1E74-466C-8B71-BFCD9ADAFBCB}"/>
              </a:ext>
            </a:extLst>
          </p:cNvPr>
          <p:cNvSpPr/>
          <p:nvPr/>
        </p:nvSpPr>
        <p:spPr>
          <a:xfrm>
            <a:off x="3718816" y="3756472"/>
            <a:ext cx="1538983" cy="163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Titre 2">
            <a:extLst>
              <a:ext uri="{FF2B5EF4-FFF2-40B4-BE49-F238E27FC236}">
                <a16:creationId xmlns:a16="http://schemas.microsoft.com/office/drawing/2014/main" id="{AEF2BEA1-3DFE-43EF-BE35-9DBC45F6288B}"/>
              </a:ext>
            </a:extLst>
          </p:cNvPr>
          <p:cNvSpPr>
            <a:spLocks noGrp="1"/>
          </p:cNvSpPr>
          <p:nvPr>
            <p:ph type="ctrTitle"/>
          </p:nvPr>
        </p:nvSpPr>
        <p:spPr>
          <a:xfrm>
            <a:off x="528376" y="49217"/>
            <a:ext cx="10134369" cy="1002552"/>
          </a:xfrm>
        </p:spPr>
        <p:txBody>
          <a:bodyPr rtlCol="0"/>
          <a:lstStyle/>
          <a:p>
            <a:pPr rtl="0"/>
            <a:r>
              <a:rPr lang="fr-FR" b="1" dirty="0">
                <a:solidFill>
                  <a:schemeClr val="bg1"/>
                </a:solidFill>
              </a:rPr>
              <a:t>Cr</a:t>
            </a:r>
            <a:r>
              <a:rPr lang="fr-FR" b="1" dirty="0">
                <a:solidFill>
                  <a:srgbClr val="280547"/>
                </a:solidFill>
              </a:rPr>
              <a:t>éation d’un modèle : v1</a:t>
            </a:r>
          </a:p>
        </p:txBody>
      </p:sp>
    </p:spTree>
    <p:extLst>
      <p:ext uri="{BB962C8B-B14F-4D97-AF65-F5344CB8AC3E}">
        <p14:creationId xmlns:p14="http://schemas.microsoft.com/office/powerpoint/2010/main" val="402328370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A563463A-CDB4-4514-9D47-1B197DA0DFFA}"/>
              </a:ext>
            </a:extLst>
          </p:cNvPr>
          <p:cNvSpPr>
            <a:spLocks noGrp="1"/>
          </p:cNvSpPr>
          <p:nvPr>
            <p:ph type="sldNum" sz="quarter" idx="12"/>
          </p:nvPr>
        </p:nvSpPr>
        <p:spPr/>
        <p:txBody>
          <a:bodyPr/>
          <a:lstStyle/>
          <a:p>
            <a:pPr rtl="0"/>
            <a:fld id="{31FEFF75-79D2-EE46-877B-299D1510E681}" type="slidenum">
              <a:rPr lang="fr-FR" noProof="0" smtClean="0"/>
              <a:t>13</a:t>
            </a:fld>
            <a:endParaRPr lang="fr-FR" noProof="0"/>
          </a:p>
        </p:txBody>
      </p:sp>
      <p:sp>
        <p:nvSpPr>
          <p:cNvPr id="9" name="Rectangle 8">
            <a:extLst>
              <a:ext uri="{FF2B5EF4-FFF2-40B4-BE49-F238E27FC236}">
                <a16:creationId xmlns:a16="http://schemas.microsoft.com/office/drawing/2014/main" id="{7EB716C4-61C8-4A1F-9C0C-895C27F81201}"/>
              </a:ext>
            </a:extLst>
          </p:cNvPr>
          <p:cNvSpPr/>
          <p:nvPr/>
        </p:nvSpPr>
        <p:spPr>
          <a:xfrm>
            <a:off x="5647267" y="5721289"/>
            <a:ext cx="1210733" cy="1114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D90706B1-A795-485B-AACD-768606C3C933}"/>
              </a:ext>
            </a:extLst>
          </p:cNvPr>
          <p:cNvPicPr>
            <a:picLocks noChangeAspect="1"/>
          </p:cNvPicPr>
          <p:nvPr/>
        </p:nvPicPr>
        <p:blipFill>
          <a:blip r:embed="rId3"/>
          <a:stretch>
            <a:fillRect/>
          </a:stretch>
        </p:blipFill>
        <p:spPr>
          <a:xfrm>
            <a:off x="1947955" y="1049731"/>
            <a:ext cx="5967661" cy="2849572"/>
          </a:xfrm>
          <a:prstGeom prst="rect">
            <a:avLst/>
          </a:prstGeom>
        </p:spPr>
      </p:pic>
      <p:pic>
        <p:nvPicPr>
          <p:cNvPr id="17" name="Image 16">
            <a:extLst>
              <a:ext uri="{FF2B5EF4-FFF2-40B4-BE49-F238E27FC236}">
                <a16:creationId xmlns:a16="http://schemas.microsoft.com/office/drawing/2014/main" id="{2D8DF1BD-B5F6-48E2-826E-336EA7788699}"/>
              </a:ext>
            </a:extLst>
          </p:cNvPr>
          <p:cNvPicPr>
            <a:picLocks noChangeAspect="1"/>
          </p:cNvPicPr>
          <p:nvPr/>
        </p:nvPicPr>
        <p:blipFill>
          <a:blip r:embed="rId4"/>
          <a:stretch>
            <a:fillRect/>
          </a:stretch>
        </p:blipFill>
        <p:spPr>
          <a:xfrm>
            <a:off x="6096000" y="3899303"/>
            <a:ext cx="5940261" cy="2822172"/>
          </a:xfrm>
          <a:prstGeom prst="rect">
            <a:avLst/>
          </a:prstGeom>
        </p:spPr>
      </p:pic>
      <p:sp>
        <p:nvSpPr>
          <p:cNvPr id="18" name="ZoneTexte 17">
            <a:extLst>
              <a:ext uri="{FF2B5EF4-FFF2-40B4-BE49-F238E27FC236}">
                <a16:creationId xmlns:a16="http://schemas.microsoft.com/office/drawing/2014/main" id="{2EFC594A-FBFE-4F0D-BDD7-B43EF05028D4}"/>
              </a:ext>
            </a:extLst>
          </p:cNvPr>
          <p:cNvSpPr txBox="1"/>
          <p:nvPr/>
        </p:nvSpPr>
        <p:spPr>
          <a:xfrm>
            <a:off x="8372104" y="1353787"/>
            <a:ext cx="1662545" cy="369332"/>
          </a:xfrm>
          <a:prstGeom prst="rect">
            <a:avLst/>
          </a:prstGeom>
          <a:noFill/>
        </p:spPr>
        <p:txBody>
          <a:bodyPr wrap="square" rtlCol="0">
            <a:spAutoFit/>
          </a:bodyPr>
          <a:lstStyle/>
          <a:p>
            <a:r>
              <a:rPr lang="fr-FR" dirty="0">
                <a:solidFill>
                  <a:srgbClr val="1C0432"/>
                </a:solidFill>
              </a:rPr>
              <a:t>AVANT Z SCORE</a:t>
            </a:r>
          </a:p>
        </p:txBody>
      </p:sp>
      <p:sp>
        <p:nvSpPr>
          <p:cNvPr id="19" name="ZoneTexte 18">
            <a:extLst>
              <a:ext uri="{FF2B5EF4-FFF2-40B4-BE49-F238E27FC236}">
                <a16:creationId xmlns:a16="http://schemas.microsoft.com/office/drawing/2014/main" id="{28718958-D128-4A2B-A501-BF98E1F0AD36}"/>
              </a:ext>
            </a:extLst>
          </p:cNvPr>
          <p:cNvSpPr txBox="1"/>
          <p:nvPr/>
        </p:nvSpPr>
        <p:spPr>
          <a:xfrm>
            <a:off x="4038600" y="4825228"/>
            <a:ext cx="1662545" cy="369332"/>
          </a:xfrm>
          <a:prstGeom prst="rect">
            <a:avLst/>
          </a:prstGeom>
          <a:noFill/>
        </p:spPr>
        <p:txBody>
          <a:bodyPr wrap="square" rtlCol="0">
            <a:spAutoFit/>
          </a:bodyPr>
          <a:lstStyle/>
          <a:p>
            <a:r>
              <a:rPr lang="fr-FR" dirty="0"/>
              <a:t>APRES Z SCORE</a:t>
            </a:r>
          </a:p>
        </p:txBody>
      </p:sp>
      <p:sp>
        <p:nvSpPr>
          <p:cNvPr id="11" name="Titre 2">
            <a:extLst>
              <a:ext uri="{FF2B5EF4-FFF2-40B4-BE49-F238E27FC236}">
                <a16:creationId xmlns:a16="http://schemas.microsoft.com/office/drawing/2014/main" id="{66EB02FA-A1D9-41DB-8916-4C89A19A3280}"/>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finale - distribution</a:t>
            </a:r>
          </a:p>
        </p:txBody>
      </p:sp>
      <p:pic>
        <p:nvPicPr>
          <p:cNvPr id="10" name="Image 9">
            <a:extLst>
              <a:ext uri="{FF2B5EF4-FFF2-40B4-BE49-F238E27FC236}">
                <a16:creationId xmlns:a16="http://schemas.microsoft.com/office/drawing/2014/main" id="{DED84D68-38C0-4B04-9BD8-722CB1965863}"/>
              </a:ext>
            </a:extLst>
          </p:cNvPr>
          <p:cNvPicPr>
            <a:picLocks noChangeAspect="1"/>
          </p:cNvPicPr>
          <p:nvPr/>
        </p:nvPicPr>
        <p:blipFill>
          <a:blip r:embed="rId5"/>
          <a:stretch>
            <a:fillRect/>
          </a:stretch>
        </p:blipFill>
        <p:spPr>
          <a:xfrm>
            <a:off x="1550690" y="4818564"/>
            <a:ext cx="3610897" cy="1805449"/>
          </a:xfrm>
          <a:prstGeom prst="rect">
            <a:avLst/>
          </a:prstGeom>
        </p:spPr>
      </p:pic>
    </p:spTree>
    <p:extLst>
      <p:ext uri="{BB962C8B-B14F-4D97-AF65-F5344CB8AC3E}">
        <p14:creationId xmlns:p14="http://schemas.microsoft.com/office/powerpoint/2010/main" val="35860368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3F976B2-49F8-4AB2-A258-521C23B744AA}"/>
              </a:ext>
            </a:extLst>
          </p:cNvPr>
          <p:cNvSpPr>
            <a:spLocks noGrp="1"/>
          </p:cNvSpPr>
          <p:nvPr>
            <p:ph type="body" sz="quarter" idx="14"/>
          </p:nvPr>
        </p:nvSpPr>
        <p:spPr>
          <a:xfrm>
            <a:off x="1627322" y="1507067"/>
            <a:ext cx="10134371" cy="2531534"/>
          </a:xfrm>
        </p:spPr>
        <p:txBody>
          <a:bodyPr>
            <a:normAutofit fontScale="92500" lnSpcReduction="10000"/>
          </a:bodyPr>
          <a:lstStyle/>
          <a:p>
            <a:r>
              <a:rPr lang="fr-FR" sz="1800" dirty="0"/>
              <a:t>Afin de </a:t>
            </a:r>
            <a:r>
              <a:rPr lang="fr-FR" sz="1800" b="1" dirty="0"/>
              <a:t>faciliter l'apprentissage de mon modèle</a:t>
            </a:r>
            <a:r>
              <a:rPr lang="fr-FR" sz="1800" dirty="0"/>
              <a:t>, je décide de simplifier la colonne "</a:t>
            </a:r>
            <a:r>
              <a:rPr lang="fr-FR" sz="1800" dirty="0" err="1"/>
              <a:t>Year</a:t>
            </a:r>
            <a:r>
              <a:rPr lang="fr-FR" sz="1800" dirty="0"/>
              <a:t>" en soustrayant l'année actuelle par l'année de fabrication de la voiture. La </a:t>
            </a:r>
            <a:r>
              <a:rPr lang="fr-FR" sz="1800" dirty="0" err="1"/>
              <a:t>feature</a:t>
            </a:r>
            <a:r>
              <a:rPr lang="fr-FR" sz="1800" dirty="0"/>
              <a:t> "</a:t>
            </a:r>
            <a:r>
              <a:rPr lang="fr-FR" sz="1800" dirty="0" err="1"/>
              <a:t>Year</a:t>
            </a:r>
            <a:r>
              <a:rPr lang="fr-FR" sz="1800" dirty="0"/>
              <a:t>" devient alors "</a:t>
            </a:r>
            <a:r>
              <a:rPr lang="fr-FR" sz="1800" b="1" dirty="0" err="1"/>
              <a:t>Seniority</a:t>
            </a:r>
            <a:r>
              <a:rPr lang="fr-FR" sz="1800" dirty="0"/>
              <a:t>". </a:t>
            </a:r>
          </a:p>
          <a:p>
            <a:r>
              <a:rPr lang="fr-FR" sz="1800" dirty="0"/>
              <a:t>De plus je décide de créer 3 nouvelles </a:t>
            </a:r>
            <a:r>
              <a:rPr lang="fr-FR" sz="1800" dirty="0" err="1"/>
              <a:t>features</a:t>
            </a:r>
            <a:r>
              <a:rPr lang="fr-FR" sz="1800" dirty="0"/>
              <a:t> :</a:t>
            </a:r>
          </a:p>
          <a:p>
            <a:endParaRPr lang="fr-FR" sz="1800" dirty="0"/>
          </a:p>
          <a:p>
            <a:endParaRPr lang="fr-FR" sz="1800" dirty="0"/>
          </a:p>
          <a:p>
            <a:pPr marL="742950" lvl="1" indent="-285750">
              <a:buFont typeface="Arial" panose="020B0604020202020204" pitchFamily="34" charset="0"/>
              <a:buChar char="•"/>
            </a:pPr>
            <a:r>
              <a:rPr lang="fr-FR" sz="1800" b="1" dirty="0"/>
              <a:t>Brands</a:t>
            </a:r>
          </a:p>
          <a:p>
            <a:pPr marL="742950" lvl="1" indent="-285750">
              <a:buFont typeface="Arial" panose="020B0604020202020204" pitchFamily="34" charset="0"/>
              <a:buChar char="•"/>
            </a:pPr>
            <a:r>
              <a:rPr lang="fr-FR" sz="1800" b="1" dirty="0"/>
              <a:t>Continent</a:t>
            </a:r>
          </a:p>
          <a:p>
            <a:pPr marL="742950" lvl="1" indent="-285750">
              <a:buFont typeface="Arial" panose="020B0604020202020204" pitchFamily="34" charset="0"/>
              <a:buChar char="•"/>
            </a:pPr>
            <a:r>
              <a:rPr lang="fr-FR" sz="1800" b="1" dirty="0"/>
              <a:t>Country</a:t>
            </a:r>
          </a:p>
          <a:p>
            <a:pPr lvl="1"/>
            <a:endParaRPr lang="fr-FR" dirty="0"/>
          </a:p>
          <a:p>
            <a:pPr marL="742950" lvl="1" indent="-285750">
              <a:buFont typeface="Arial" panose="020B0604020202020204" pitchFamily="34" charset="0"/>
              <a:buChar char="•"/>
            </a:pPr>
            <a:endParaRPr lang="fr-FR" dirty="0"/>
          </a:p>
        </p:txBody>
      </p:sp>
      <p:pic>
        <p:nvPicPr>
          <p:cNvPr id="5" name="Image 4">
            <a:extLst>
              <a:ext uri="{FF2B5EF4-FFF2-40B4-BE49-F238E27FC236}">
                <a16:creationId xmlns:a16="http://schemas.microsoft.com/office/drawing/2014/main" id="{8AFEFB18-0160-4D07-8EF5-52049F7310F1}"/>
              </a:ext>
            </a:extLst>
          </p:cNvPr>
          <p:cNvPicPr>
            <a:picLocks noChangeAspect="1"/>
          </p:cNvPicPr>
          <p:nvPr/>
        </p:nvPicPr>
        <p:blipFill>
          <a:blip r:embed="rId2"/>
          <a:stretch>
            <a:fillRect/>
          </a:stretch>
        </p:blipFill>
        <p:spPr>
          <a:xfrm>
            <a:off x="1629975" y="4145490"/>
            <a:ext cx="10131718" cy="2227793"/>
          </a:xfrm>
          <a:prstGeom prst="rect">
            <a:avLst/>
          </a:prstGeom>
        </p:spPr>
      </p:pic>
      <p:sp>
        <p:nvSpPr>
          <p:cNvPr id="4" name="Espace réservé du pied de page 3">
            <a:extLst>
              <a:ext uri="{FF2B5EF4-FFF2-40B4-BE49-F238E27FC236}">
                <a16:creationId xmlns:a16="http://schemas.microsoft.com/office/drawing/2014/main" id="{73D0985F-FB50-4A0C-A976-BC01714DF72A}"/>
              </a:ext>
            </a:extLst>
          </p:cNvPr>
          <p:cNvSpPr>
            <a:spLocks noGrp="1"/>
          </p:cNvSpPr>
          <p:nvPr>
            <p:ph type="ftr" sz="quarter" idx="11"/>
          </p:nvPr>
        </p:nvSpPr>
        <p:spPr/>
        <p:txBody>
          <a:bodyPr/>
          <a:lstStyle/>
          <a:p>
            <a:pPr rtl="0"/>
            <a:r>
              <a:rPr lang="fr-FR" noProof="0"/>
              <a:t>Thomas Cassagne - Présentation E2</a:t>
            </a:r>
          </a:p>
        </p:txBody>
      </p:sp>
      <p:sp>
        <p:nvSpPr>
          <p:cNvPr id="6" name="Espace réservé du numéro de diapositive 5">
            <a:extLst>
              <a:ext uri="{FF2B5EF4-FFF2-40B4-BE49-F238E27FC236}">
                <a16:creationId xmlns:a16="http://schemas.microsoft.com/office/drawing/2014/main" id="{4CEC3BE7-729B-4A20-A9D7-1A5CEDF77409}"/>
              </a:ext>
            </a:extLst>
          </p:cNvPr>
          <p:cNvSpPr>
            <a:spLocks noGrp="1"/>
          </p:cNvSpPr>
          <p:nvPr>
            <p:ph type="sldNum" sz="quarter" idx="12"/>
          </p:nvPr>
        </p:nvSpPr>
        <p:spPr/>
        <p:txBody>
          <a:bodyPr/>
          <a:lstStyle/>
          <a:p>
            <a:pPr rtl="0"/>
            <a:fld id="{31FEFF75-79D2-EE46-877B-299D1510E681}" type="slidenum">
              <a:rPr lang="fr-FR" noProof="0" smtClean="0"/>
              <a:t>14</a:t>
            </a:fld>
            <a:endParaRPr lang="fr-FR" noProof="0"/>
          </a:p>
        </p:txBody>
      </p:sp>
      <p:sp>
        <p:nvSpPr>
          <p:cNvPr id="7" name="Rectangle 6">
            <a:extLst>
              <a:ext uri="{FF2B5EF4-FFF2-40B4-BE49-F238E27FC236}">
                <a16:creationId xmlns:a16="http://schemas.microsoft.com/office/drawing/2014/main" id="{04A26E8B-6527-4D6A-80F5-DDA4BDEFCCDA}"/>
              </a:ext>
            </a:extLst>
          </p:cNvPr>
          <p:cNvSpPr/>
          <p:nvPr/>
        </p:nvSpPr>
        <p:spPr>
          <a:xfrm>
            <a:off x="2590805" y="4145490"/>
            <a:ext cx="647695" cy="20902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Rectangle 8">
            <a:extLst>
              <a:ext uri="{FF2B5EF4-FFF2-40B4-BE49-F238E27FC236}">
                <a16:creationId xmlns:a16="http://schemas.microsoft.com/office/drawing/2014/main" id="{78D9392B-4EC7-4726-8EBA-154AAE6423A8}"/>
              </a:ext>
            </a:extLst>
          </p:cNvPr>
          <p:cNvSpPr/>
          <p:nvPr/>
        </p:nvSpPr>
        <p:spPr>
          <a:xfrm>
            <a:off x="1892300" y="4145490"/>
            <a:ext cx="647695" cy="20902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Rectangle 11">
            <a:extLst>
              <a:ext uri="{FF2B5EF4-FFF2-40B4-BE49-F238E27FC236}">
                <a16:creationId xmlns:a16="http://schemas.microsoft.com/office/drawing/2014/main" id="{A5D3D707-C942-481F-B054-FA89235FDFC1}"/>
              </a:ext>
            </a:extLst>
          </p:cNvPr>
          <p:cNvSpPr/>
          <p:nvPr/>
        </p:nvSpPr>
        <p:spPr>
          <a:xfrm>
            <a:off x="10966455" y="4145490"/>
            <a:ext cx="795238" cy="20902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3" name="Rectangle 12">
            <a:extLst>
              <a:ext uri="{FF2B5EF4-FFF2-40B4-BE49-F238E27FC236}">
                <a16:creationId xmlns:a16="http://schemas.microsoft.com/office/drawing/2014/main" id="{71DD7110-91EE-42C4-BE68-7797987B981D}"/>
              </a:ext>
            </a:extLst>
          </p:cNvPr>
          <p:cNvSpPr/>
          <p:nvPr/>
        </p:nvSpPr>
        <p:spPr>
          <a:xfrm>
            <a:off x="10267947" y="4145490"/>
            <a:ext cx="647695" cy="20902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Titre 2">
            <a:extLst>
              <a:ext uri="{FF2B5EF4-FFF2-40B4-BE49-F238E27FC236}">
                <a16:creationId xmlns:a16="http://schemas.microsoft.com/office/drawing/2014/main" id="{61D5957F-7CE9-4BA5-84FE-F1077227AF26}"/>
              </a:ext>
            </a:extLst>
          </p:cNvPr>
          <p:cNvSpPr>
            <a:spLocks noGrp="1"/>
          </p:cNvSpPr>
          <p:nvPr>
            <p:ph type="ctrTitle"/>
          </p:nvPr>
        </p:nvSpPr>
        <p:spPr>
          <a:xfrm>
            <a:off x="587365" y="49217"/>
            <a:ext cx="10134369" cy="1002552"/>
          </a:xfrm>
        </p:spPr>
        <p:txBody>
          <a:bodyPr rtlCol="0"/>
          <a:lstStyle/>
          <a:p>
            <a:pPr rtl="0"/>
            <a:r>
              <a:rPr lang="fr-FR" b="1" dirty="0">
                <a:solidFill>
                  <a:schemeClr val="bg1"/>
                </a:solidFill>
              </a:rPr>
              <a:t>FE</a:t>
            </a:r>
            <a:r>
              <a:rPr lang="fr-FR" b="1" dirty="0">
                <a:solidFill>
                  <a:srgbClr val="280547"/>
                </a:solidFill>
              </a:rPr>
              <a:t>ATURE Engineering</a:t>
            </a:r>
          </a:p>
        </p:txBody>
      </p:sp>
    </p:spTree>
    <p:extLst>
      <p:ext uri="{BB962C8B-B14F-4D97-AF65-F5344CB8AC3E}">
        <p14:creationId xmlns:p14="http://schemas.microsoft.com/office/powerpoint/2010/main" val="28045938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8250422-7AEB-469D-A2B1-51BB48615DE5}"/>
              </a:ext>
            </a:extLst>
          </p:cNvPr>
          <p:cNvPicPr>
            <a:picLocks noChangeAspect="1"/>
          </p:cNvPicPr>
          <p:nvPr/>
        </p:nvPicPr>
        <p:blipFill rotWithShape="1">
          <a:blip r:embed="rId3"/>
          <a:srcRect b="2431"/>
          <a:stretch/>
        </p:blipFill>
        <p:spPr>
          <a:xfrm>
            <a:off x="2468676" y="1024697"/>
            <a:ext cx="8015190" cy="2917383"/>
          </a:xfrm>
          <a:prstGeom prst="rect">
            <a:avLst/>
          </a:prstGeom>
        </p:spPr>
      </p:pic>
      <p:sp>
        <p:nvSpPr>
          <p:cNvPr id="3" name="Espace réservé du pied de page 2">
            <a:extLst>
              <a:ext uri="{FF2B5EF4-FFF2-40B4-BE49-F238E27FC236}">
                <a16:creationId xmlns:a16="http://schemas.microsoft.com/office/drawing/2014/main" id="{FA6A6229-39B2-4121-BF8C-58E9DFB7A694}"/>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E3B5965F-B52E-4676-8C59-4D31C889C17D}"/>
              </a:ext>
            </a:extLst>
          </p:cNvPr>
          <p:cNvSpPr>
            <a:spLocks noGrp="1"/>
          </p:cNvSpPr>
          <p:nvPr>
            <p:ph type="sldNum" sz="quarter" idx="12"/>
          </p:nvPr>
        </p:nvSpPr>
        <p:spPr/>
        <p:txBody>
          <a:bodyPr/>
          <a:lstStyle/>
          <a:p>
            <a:pPr rtl="0"/>
            <a:fld id="{31FEFF75-79D2-EE46-877B-299D1510E681}" type="slidenum">
              <a:rPr lang="fr-FR" noProof="0" smtClean="0"/>
              <a:t>15</a:t>
            </a:fld>
            <a:endParaRPr lang="fr-FR" noProof="0"/>
          </a:p>
        </p:txBody>
      </p:sp>
      <p:pic>
        <p:nvPicPr>
          <p:cNvPr id="7" name="Image 6">
            <a:extLst>
              <a:ext uri="{FF2B5EF4-FFF2-40B4-BE49-F238E27FC236}">
                <a16:creationId xmlns:a16="http://schemas.microsoft.com/office/drawing/2014/main" id="{175294D0-C9DA-4432-BD56-DFB4BED83315}"/>
              </a:ext>
            </a:extLst>
          </p:cNvPr>
          <p:cNvPicPr>
            <a:picLocks noChangeAspect="1"/>
          </p:cNvPicPr>
          <p:nvPr/>
        </p:nvPicPr>
        <p:blipFill>
          <a:blip r:embed="rId4"/>
          <a:stretch>
            <a:fillRect/>
          </a:stretch>
        </p:blipFill>
        <p:spPr>
          <a:xfrm>
            <a:off x="2468676" y="4036428"/>
            <a:ext cx="8096003" cy="2718259"/>
          </a:xfrm>
          <a:prstGeom prst="rect">
            <a:avLst/>
          </a:prstGeom>
        </p:spPr>
      </p:pic>
      <p:sp>
        <p:nvSpPr>
          <p:cNvPr id="8" name="Rectangle 7">
            <a:extLst>
              <a:ext uri="{FF2B5EF4-FFF2-40B4-BE49-F238E27FC236}">
                <a16:creationId xmlns:a16="http://schemas.microsoft.com/office/drawing/2014/main" id="{F4C8343A-9761-48C5-88D0-1BDE6978AD91}"/>
              </a:ext>
            </a:extLst>
          </p:cNvPr>
          <p:cNvSpPr/>
          <p:nvPr/>
        </p:nvSpPr>
        <p:spPr>
          <a:xfrm>
            <a:off x="2692400" y="3683000"/>
            <a:ext cx="1159465" cy="2590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pic>
        <p:nvPicPr>
          <p:cNvPr id="9" name="Image 8">
            <a:extLst>
              <a:ext uri="{FF2B5EF4-FFF2-40B4-BE49-F238E27FC236}">
                <a16:creationId xmlns:a16="http://schemas.microsoft.com/office/drawing/2014/main" id="{C737F96D-E266-46D3-B41C-6B0FF594E8BE}"/>
              </a:ext>
            </a:extLst>
          </p:cNvPr>
          <p:cNvPicPr/>
          <p:nvPr/>
        </p:nvPicPr>
        <p:blipFill>
          <a:blip r:embed="rId5"/>
          <a:stretch>
            <a:fillRect/>
          </a:stretch>
        </p:blipFill>
        <p:spPr>
          <a:xfrm>
            <a:off x="5759772" y="1140046"/>
            <a:ext cx="6432228" cy="2110043"/>
          </a:xfrm>
          <a:prstGeom prst="rect">
            <a:avLst/>
          </a:prstGeom>
        </p:spPr>
      </p:pic>
      <p:sp>
        <p:nvSpPr>
          <p:cNvPr id="11" name="Titre 2">
            <a:extLst>
              <a:ext uri="{FF2B5EF4-FFF2-40B4-BE49-F238E27FC236}">
                <a16:creationId xmlns:a16="http://schemas.microsoft.com/office/drawing/2014/main" id="{2A9C2A90-0BF1-44AC-AAF2-403AE7907136}"/>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finale - visualisation</a:t>
            </a:r>
          </a:p>
        </p:txBody>
      </p:sp>
    </p:spTree>
    <p:extLst>
      <p:ext uri="{BB962C8B-B14F-4D97-AF65-F5344CB8AC3E}">
        <p14:creationId xmlns:p14="http://schemas.microsoft.com/office/powerpoint/2010/main" val="3167976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FA6A6229-39B2-4121-BF8C-58E9DFB7A694}"/>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E3B5965F-B52E-4676-8C59-4D31C889C17D}"/>
              </a:ext>
            </a:extLst>
          </p:cNvPr>
          <p:cNvSpPr>
            <a:spLocks noGrp="1"/>
          </p:cNvSpPr>
          <p:nvPr>
            <p:ph type="sldNum" sz="quarter" idx="12"/>
          </p:nvPr>
        </p:nvSpPr>
        <p:spPr/>
        <p:txBody>
          <a:bodyPr/>
          <a:lstStyle/>
          <a:p>
            <a:pPr rtl="0"/>
            <a:fld id="{31FEFF75-79D2-EE46-877B-299D1510E681}" type="slidenum">
              <a:rPr lang="fr-FR" noProof="0" smtClean="0"/>
              <a:t>16</a:t>
            </a:fld>
            <a:endParaRPr lang="fr-FR" noProof="0"/>
          </a:p>
        </p:txBody>
      </p:sp>
      <p:pic>
        <p:nvPicPr>
          <p:cNvPr id="6" name="Image 5">
            <a:extLst>
              <a:ext uri="{FF2B5EF4-FFF2-40B4-BE49-F238E27FC236}">
                <a16:creationId xmlns:a16="http://schemas.microsoft.com/office/drawing/2014/main" id="{C6865A88-DDAE-41F2-AECA-3CB58A892A62}"/>
              </a:ext>
            </a:extLst>
          </p:cNvPr>
          <p:cNvPicPr/>
          <p:nvPr/>
        </p:nvPicPr>
        <p:blipFill>
          <a:blip r:embed="rId3"/>
          <a:stretch>
            <a:fillRect/>
          </a:stretch>
        </p:blipFill>
        <p:spPr>
          <a:xfrm>
            <a:off x="5754433" y="1247075"/>
            <a:ext cx="5712334" cy="5109275"/>
          </a:xfrm>
          <a:prstGeom prst="rect">
            <a:avLst/>
          </a:prstGeom>
        </p:spPr>
      </p:pic>
      <p:pic>
        <p:nvPicPr>
          <p:cNvPr id="7" name="Image 6">
            <a:extLst>
              <a:ext uri="{FF2B5EF4-FFF2-40B4-BE49-F238E27FC236}">
                <a16:creationId xmlns:a16="http://schemas.microsoft.com/office/drawing/2014/main" id="{6A74F6D8-2339-4F97-A29A-4927FE25CA6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90067" y="1247075"/>
            <a:ext cx="4164366" cy="3659617"/>
          </a:xfrm>
          <a:prstGeom prst="rect">
            <a:avLst/>
          </a:prstGeom>
          <a:noFill/>
          <a:ln>
            <a:noFill/>
          </a:ln>
        </p:spPr>
      </p:pic>
      <p:sp>
        <p:nvSpPr>
          <p:cNvPr id="8" name="Rectangle 7">
            <a:extLst>
              <a:ext uri="{FF2B5EF4-FFF2-40B4-BE49-F238E27FC236}">
                <a16:creationId xmlns:a16="http://schemas.microsoft.com/office/drawing/2014/main" id="{C0CCDD1B-507E-4A90-806C-12A2B8AF8566}"/>
              </a:ext>
            </a:extLst>
          </p:cNvPr>
          <p:cNvSpPr/>
          <p:nvPr/>
        </p:nvSpPr>
        <p:spPr>
          <a:xfrm>
            <a:off x="8051801" y="1724203"/>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1" name="Rectangle 10">
            <a:extLst>
              <a:ext uri="{FF2B5EF4-FFF2-40B4-BE49-F238E27FC236}">
                <a16:creationId xmlns:a16="http://schemas.microsoft.com/office/drawing/2014/main" id="{83872C83-8C24-41AD-935C-ED5ED6382E11}"/>
              </a:ext>
            </a:extLst>
          </p:cNvPr>
          <p:cNvSpPr/>
          <p:nvPr/>
        </p:nvSpPr>
        <p:spPr>
          <a:xfrm>
            <a:off x="9880699" y="3581049"/>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6" name="Rectangle 15">
            <a:extLst>
              <a:ext uri="{FF2B5EF4-FFF2-40B4-BE49-F238E27FC236}">
                <a16:creationId xmlns:a16="http://schemas.microsoft.com/office/drawing/2014/main" id="{147D0DA1-309B-43B3-969C-79927C6ECB4B}"/>
              </a:ext>
            </a:extLst>
          </p:cNvPr>
          <p:cNvSpPr/>
          <p:nvPr/>
        </p:nvSpPr>
        <p:spPr>
          <a:xfrm>
            <a:off x="10231066" y="3581048"/>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7" name="Rectangle 16">
            <a:extLst>
              <a:ext uri="{FF2B5EF4-FFF2-40B4-BE49-F238E27FC236}">
                <a16:creationId xmlns:a16="http://schemas.microsoft.com/office/drawing/2014/main" id="{C8254DFD-F0DE-456D-AFE9-BBD0985BA91A}"/>
              </a:ext>
            </a:extLst>
          </p:cNvPr>
          <p:cNvSpPr/>
          <p:nvPr/>
        </p:nvSpPr>
        <p:spPr>
          <a:xfrm>
            <a:off x="9875466" y="1342852"/>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Rectangle 11">
            <a:extLst>
              <a:ext uri="{FF2B5EF4-FFF2-40B4-BE49-F238E27FC236}">
                <a16:creationId xmlns:a16="http://schemas.microsoft.com/office/drawing/2014/main" id="{987849B6-F4C3-4933-AC0B-4FA46705F30A}"/>
              </a:ext>
            </a:extLst>
          </p:cNvPr>
          <p:cNvSpPr/>
          <p:nvPr/>
        </p:nvSpPr>
        <p:spPr>
          <a:xfrm>
            <a:off x="10241199" y="1716443"/>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3" name="Rectangle 12">
            <a:extLst>
              <a:ext uri="{FF2B5EF4-FFF2-40B4-BE49-F238E27FC236}">
                <a16:creationId xmlns:a16="http://schemas.microsoft.com/office/drawing/2014/main" id="{286F76ED-00F2-4E98-8EF0-65D346742CDF}"/>
              </a:ext>
            </a:extLst>
          </p:cNvPr>
          <p:cNvSpPr/>
          <p:nvPr/>
        </p:nvSpPr>
        <p:spPr>
          <a:xfrm>
            <a:off x="9519812" y="3581047"/>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Rectangle 13">
            <a:extLst>
              <a:ext uri="{FF2B5EF4-FFF2-40B4-BE49-F238E27FC236}">
                <a16:creationId xmlns:a16="http://schemas.microsoft.com/office/drawing/2014/main" id="{5F9F59E3-3E8A-4F27-B168-14BA3B89B586}"/>
              </a:ext>
            </a:extLst>
          </p:cNvPr>
          <p:cNvSpPr/>
          <p:nvPr/>
        </p:nvSpPr>
        <p:spPr>
          <a:xfrm>
            <a:off x="9519866" y="3220017"/>
            <a:ext cx="355600" cy="365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Titre 2">
            <a:extLst>
              <a:ext uri="{FF2B5EF4-FFF2-40B4-BE49-F238E27FC236}">
                <a16:creationId xmlns:a16="http://schemas.microsoft.com/office/drawing/2014/main" id="{AC48B45F-16A6-4C38-B57C-4DFE573EB11B}"/>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finale - visualisation</a:t>
            </a:r>
          </a:p>
        </p:txBody>
      </p:sp>
    </p:spTree>
    <p:extLst>
      <p:ext uri="{BB962C8B-B14F-4D97-AF65-F5344CB8AC3E}">
        <p14:creationId xmlns:p14="http://schemas.microsoft.com/office/powerpoint/2010/main" val="14406372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CE7AC1F-50BE-443E-8312-15ED045A2854}"/>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17D4A39-7F11-4D5F-BEB3-B209C488F33A}"/>
              </a:ext>
            </a:extLst>
          </p:cNvPr>
          <p:cNvSpPr>
            <a:spLocks noGrp="1"/>
          </p:cNvSpPr>
          <p:nvPr>
            <p:ph type="sldNum" sz="quarter" idx="12"/>
          </p:nvPr>
        </p:nvSpPr>
        <p:spPr/>
        <p:txBody>
          <a:bodyPr/>
          <a:lstStyle/>
          <a:p>
            <a:pPr rtl="0"/>
            <a:fld id="{31FEFF75-79D2-EE46-877B-299D1510E681}" type="slidenum">
              <a:rPr lang="fr-FR" noProof="0" smtClean="0"/>
              <a:t>17</a:t>
            </a:fld>
            <a:endParaRPr lang="fr-FR" noProof="0"/>
          </a:p>
        </p:txBody>
      </p:sp>
      <p:pic>
        <p:nvPicPr>
          <p:cNvPr id="7" name="Image 6">
            <a:extLst>
              <a:ext uri="{FF2B5EF4-FFF2-40B4-BE49-F238E27FC236}">
                <a16:creationId xmlns:a16="http://schemas.microsoft.com/office/drawing/2014/main" id="{D8D05F43-7D86-4859-82E4-CEF7736D5833}"/>
              </a:ext>
            </a:extLst>
          </p:cNvPr>
          <p:cNvPicPr>
            <a:picLocks noChangeAspect="1"/>
          </p:cNvPicPr>
          <p:nvPr/>
        </p:nvPicPr>
        <p:blipFill>
          <a:blip r:embed="rId3"/>
          <a:stretch>
            <a:fillRect/>
          </a:stretch>
        </p:blipFill>
        <p:spPr>
          <a:xfrm>
            <a:off x="1627321" y="3538743"/>
            <a:ext cx="9858327" cy="2817607"/>
          </a:xfrm>
          <a:prstGeom prst="rect">
            <a:avLst/>
          </a:prstGeom>
        </p:spPr>
      </p:pic>
      <p:pic>
        <p:nvPicPr>
          <p:cNvPr id="9" name="Image 8">
            <a:extLst>
              <a:ext uri="{FF2B5EF4-FFF2-40B4-BE49-F238E27FC236}">
                <a16:creationId xmlns:a16="http://schemas.microsoft.com/office/drawing/2014/main" id="{F89717FE-4FFF-41B2-B8BC-E20100E813AF}"/>
              </a:ext>
            </a:extLst>
          </p:cNvPr>
          <p:cNvPicPr>
            <a:picLocks noChangeAspect="1"/>
          </p:cNvPicPr>
          <p:nvPr/>
        </p:nvPicPr>
        <p:blipFill>
          <a:blip r:embed="rId4"/>
          <a:stretch>
            <a:fillRect/>
          </a:stretch>
        </p:blipFill>
        <p:spPr>
          <a:xfrm>
            <a:off x="1557150" y="1124019"/>
            <a:ext cx="9928498" cy="2006665"/>
          </a:xfrm>
          <a:prstGeom prst="rect">
            <a:avLst/>
          </a:prstGeom>
        </p:spPr>
      </p:pic>
      <p:sp>
        <p:nvSpPr>
          <p:cNvPr id="10" name="Titre 2">
            <a:extLst>
              <a:ext uri="{FF2B5EF4-FFF2-40B4-BE49-F238E27FC236}">
                <a16:creationId xmlns:a16="http://schemas.microsoft.com/office/drawing/2014/main" id="{3054BFDD-42B4-4B9A-A24A-F3850D88C1AA}"/>
              </a:ext>
            </a:extLst>
          </p:cNvPr>
          <p:cNvSpPr>
            <a:spLocks noGrp="1"/>
          </p:cNvSpPr>
          <p:nvPr>
            <p:ph type="ctrTitle"/>
          </p:nvPr>
        </p:nvSpPr>
        <p:spPr>
          <a:xfrm>
            <a:off x="557872" y="49217"/>
            <a:ext cx="10134369" cy="1002552"/>
          </a:xfrm>
        </p:spPr>
        <p:txBody>
          <a:bodyPr rtlCol="0"/>
          <a:lstStyle/>
          <a:p>
            <a:pPr rtl="0"/>
            <a:r>
              <a:rPr lang="fr-FR" b="1" dirty="0">
                <a:solidFill>
                  <a:schemeClr val="bg1"/>
                </a:solidFill>
              </a:rPr>
              <a:t>tr</a:t>
            </a:r>
            <a:r>
              <a:rPr lang="fr-FR" b="1" dirty="0">
                <a:solidFill>
                  <a:srgbClr val="280547"/>
                </a:solidFill>
              </a:rPr>
              <a:t>aitement des données : v2</a:t>
            </a:r>
          </a:p>
        </p:txBody>
      </p:sp>
    </p:spTree>
    <p:extLst>
      <p:ext uri="{BB962C8B-B14F-4D97-AF65-F5344CB8AC3E}">
        <p14:creationId xmlns:p14="http://schemas.microsoft.com/office/powerpoint/2010/main" val="39309814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82F9B3D5-CFC3-4182-8C39-F5FC029E73BF}"/>
              </a:ext>
            </a:extLst>
          </p:cNvPr>
          <p:cNvGrpSpPr/>
          <p:nvPr/>
        </p:nvGrpSpPr>
        <p:grpSpPr>
          <a:xfrm>
            <a:off x="1214816" y="943897"/>
            <a:ext cx="10948138" cy="5825615"/>
            <a:chOff x="1244311" y="1137308"/>
            <a:chExt cx="10750955" cy="5720692"/>
          </a:xfrm>
        </p:grpSpPr>
        <p:pic>
          <p:nvPicPr>
            <p:cNvPr id="12" name="Image 11">
              <a:extLst>
                <a:ext uri="{FF2B5EF4-FFF2-40B4-BE49-F238E27FC236}">
                  <a16:creationId xmlns:a16="http://schemas.microsoft.com/office/drawing/2014/main" id="{F96DBD7D-6E46-42DB-85A4-B01E2DA686D1}"/>
                </a:ext>
              </a:extLst>
            </p:cNvPr>
            <p:cNvPicPr>
              <a:picLocks noChangeAspect="1"/>
            </p:cNvPicPr>
            <p:nvPr/>
          </p:nvPicPr>
          <p:blipFill>
            <a:blip r:embed="rId3"/>
            <a:stretch>
              <a:fillRect/>
            </a:stretch>
          </p:blipFill>
          <p:spPr>
            <a:xfrm>
              <a:off x="1244311" y="1137308"/>
              <a:ext cx="10750955" cy="5720692"/>
            </a:xfrm>
            <a:prstGeom prst="rect">
              <a:avLst/>
            </a:prstGeom>
          </p:spPr>
        </p:pic>
        <p:sp>
          <p:nvSpPr>
            <p:cNvPr id="15" name="Rectangle 14">
              <a:extLst>
                <a:ext uri="{FF2B5EF4-FFF2-40B4-BE49-F238E27FC236}">
                  <a16:creationId xmlns:a16="http://schemas.microsoft.com/office/drawing/2014/main" id="{BFB7E934-7473-4425-8C67-AFBC98352018}"/>
                </a:ext>
              </a:extLst>
            </p:cNvPr>
            <p:cNvSpPr/>
            <p:nvPr/>
          </p:nvSpPr>
          <p:spPr>
            <a:xfrm>
              <a:off x="3476113" y="3942436"/>
              <a:ext cx="1577668" cy="191666"/>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18" name="Groupe 17">
            <a:extLst>
              <a:ext uri="{FF2B5EF4-FFF2-40B4-BE49-F238E27FC236}">
                <a16:creationId xmlns:a16="http://schemas.microsoft.com/office/drawing/2014/main" id="{CAF0BE81-D733-4D14-8657-51A6BA662EB1}"/>
              </a:ext>
            </a:extLst>
          </p:cNvPr>
          <p:cNvGrpSpPr/>
          <p:nvPr/>
        </p:nvGrpSpPr>
        <p:grpSpPr>
          <a:xfrm>
            <a:off x="4470672" y="970164"/>
            <a:ext cx="7711402" cy="2501514"/>
            <a:chOff x="4283864" y="1137308"/>
            <a:chExt cx="7711402" cy="2501514"/>
          </a:xfrm>
        </p:grpSpPr>
        <p:pic>
          <p:nvPicPr>
            <p:cNvPr id="16" name="Image 15">
              <a:extLst>
                <a:ext uri="{FF2B5EF4-FFF2-40B4-BE49-F238E27FC236}">
                  <a16:creationId xmlns:a16="http://schemas.microsoft.com/office/drawing/2014/main" id="{274966D2-F839-4B9E-9913-7D041FBC1102}"/>
                </a:ext>
              </a:extLst>
            </p:cNvPr>
            <p:cNvPicPr>
              <a:picLocks noChangeAspect="1"/>
            </p:cNvPicPr>
            <p:nvPr/>
          </p:nvPicPr>
          <p:blipFill rotWithShape="1">
            <a:blip r:embed="rId4"/>
            <a:srcRect t="38978"/>
            <a:stretch/>
          </p:blipFill>
          <p:spPr>
            <a:xfrm>
              <a:off x="4283864" y="1137308"/>
              <a:ext cx="7711402" cy="2501514"/>
            </a:xfrm>
            <a:prstGeom prst="rect">
              <a:avLst/>
            </a:prstGeom>
            <a:ln w="28575">
              <a:solidFill>
                <a:srgbClr val="FF0000"/>
              </a:solidFill>
            </a:ln>
          </p:spPr>
        </p:pic>
        <p:sp>
          <p:nvSpPr>
            <p:cNvPr id="17" name="Rectangle 16">
              <a:extLst>
                <a:ext uri="{FF2B5EF4-FFF2-40B4-BE49-F238E27FC236}">
                  <a16:creationId xmlns:a16="http://schemas.microsoft.com/office/drawing/2014/main" id="{D94CD942-1188-4BA7-8C4F-980C32B9F5F6}"/>
                </a:ext>
              </a:extLst>
            </p:cNvPr>
            <p:cNvSpPr/>
            <p:nvPr/>
          </p:nvSpPr>
          <p:spPr>
            <a:xfrm>
              <a:off x="5831416" y="1494366"/>
              <a:ext cx="1150715" cy="1820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sp>
        <p:nvSpPr>
          <p:cNvPr id="11" name="Titre 2">
            <a:extLst>
              <a:ext uri="{FF2B5EF4-FFF2-40B4-BE49-F238E27FC236}">
                <a16:creationId xmlns:a16="http://schemas.microsoft.com/office/drawing/2014/main" id="{99992CFA-1E06-47BF-9211-A6658067DFCC}"/>
              </a:ext>
            </a:extLst>
          </p:cNvPr>
          <p:cNvSpPr>
            <a:spLocks noGrp="1"/>
          </p:cNvSpPr>
          <p:nvPr>
            <p:ph type="ctrTitle"/>
          </p:nvPr>
        </p:nvSpPr>
        <p:spPr>
          <a:xfrm>
            <a:off x="528376" y="-98263"/>
            <a:ext cx="10134369" cy="1002552"/>
          </a:xfrm>
        </p:spPr>
        <p:txBody>
          <a:bodyPr rtlCol="0"/>
          <a:lstStyle/>
          <a:p>
            <a:pPr rtl="0"/>
            <a:r>
              <a:rPr lang="fr-FR" b="1" dirty="0">
                <a:solidFill>
                  <a:schemeClr val="bg1"/>
                </a:solidFill>
              </a:rPr>
              <a:t>Cr</a:t>
            </a:r>
            <a:r>
              <a:rPr lang="fr-FR" b="1" dirty="0">
                <a:solidFill>
                  <a:srgbClr val="280547"/>
                </a:solidFill>
              </a:rPr>
              <a:t>éation d’un modèle : v2</a:t>
            </a:r>
          </a:p>
        </p:txBody>
      </p:sp>
    </p:spTree>
    <p:extLst>
      <p:ext uri="{BB962C8B-B14F-4D97-AF65-F5344CB8AC3E}">
        <p14:creationId xmlns:p14="http://schemas.microsoft.com/office/powerpoint/2010/main" val="2480412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2">
            <a:extLst>
              <a:ext uri="{FF2B5EF4-FFF2-40B4-BE49-F238E27FC236}">
                <a16:creationId xmlns:a16="http://schemas.microsoft.com/office/drawing/2014/main" id="{99992CFA-1E06-47BF-9211-A6658067DFCC}"/>
              </a:ext>
            </a:extLst>
          </p:cNvPr>
          <p:cNvSpPr>
            <a:spLocks noGrp="1"/>
          </p:cNvSpPr>
          <p:nvPr>
            <p:ph type="ctrTitle"/>
          </p:nvPr>
        </p:nvSpPr>
        <p:spPr>
          <a:xfrm>
            <a:off x="528376" y="-98263"/>
            <a:ext cx="10134369" cy="1002552"/>
          </a:xfrm>
        </p:spPr>
        <p:txBody>
          <a:bodyPr rtlCol="0"/>
          <a:lstStyle/>
          <a:p>
            <a:pPr rtl="0"/>
            <a:r>
              <a:rPr lang="fr-FR" b="1" dirty="0">
                <a:solidFill>
                  <a:schemeClr val="bg1"/>
                </a:solidFill>
              </a:rPr>
              <a:t>Cr</a:t>
            </a:r>
            <a:r>
              <a:rPr lang="fr-FR" b="1" dirty="0">
                <a:solidFill>
                  <a:srgbClr val="280547"/>
                </a:solidFill>
              </a:rPr>
              <a:t>éation d’un modèle : v2</a:t>
            </a:r>
          </a:p>
        </p:txBody>
      </p:sp>
      <p:pic>
        <p:nvPicPr>
          <p:cNvPr id="7" name="Image 6">
            <a:extLst>
              <a:ext uri="{FF2B5EF4-FFF2-40B4-BE49-F238E27FC236}">
                <a16:creationId xmlns:a16="http://schemas.microsoft.com/office/drawing/2014/main" id="{6F5D8ABE-A286-42AB-BCC9-50C373D49D2E}"/>
              </a:ext>
            </a:extLst>
          </p:cNvPr>
          <p:cNvPicPr>
            <a:picLocks noChangeAspect="1"/>
          </p:cNvPicPr>
          <p:nvPr/>
        </p:nvPicPr>
        <p:blipFill>
          <a:blip r:embed="rId3"/>
          <a:stretch>
            <a:fillRect/>
          </a:stretch>
        </p:blipFill>
        <p:spPr>
          <a:xfrm>
            <a:off x="1340168" y="767815"/>
            <a:ext cx="7320997" cy="3467087"/>
          </a:xfrm>
          <a:prstGeom prst="rect">
            <a:avLst/>
          </a:prstGeom>
        </p:spPr>
      </p:pic>
      <p:pic>
        <p:nvPicPr>
          <p:cNvPr id="9" name="Image 8">
            <a:extLst>
              <a:ext uri="{FF2B5EF4-FFF2-40B4-BE49-F238E27FC236}">
                <a16:creationId xmlns:a16="http://schemas.microsoft.com/office/drawing/2014/main" id="{DA3D0BC7-B92F-4C98-AC7C-7DE42B3FA0D6}"/>
              </a:ext>
            </a:extLst>
          </p:cNvPr>
          <p:cNvPicPr>
            <a:picLocks noChangeAspect="1"/>
          </p:cNvPicPr>
          <p:nvPr/>
        </p:nvPicPr>
        <p:blipFill>
          <a:blip r:embed="rId4"/>
          <a:stretch>
            <a:fillRect/>
          </a:stretch>
        </p:blipFill>
        <p:spPr>
          <a:xfrm>
            <a:off x="4545381" y="3165053"/>
            <a:ext cx="7428448" cy="3510067"/>
          </a:xfrm>
          <a:prstGeom prst="rect">
            <a:avLst/>
          </a:prstGeom>
        </p:spPr>
      </p:pic>
    </p:spTree>
    <p:extLst>
      <p:ext uri="{BB962C8B-B14F-4D97-AF65-F5344CB8AC3E}">
        <p14:creationId xmlns:p14="http://schemas.microsoft.com/office/powerpoint/2010/main" val="11535649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noAutofit/>
          </a:bodyPr>
          <a:lstStyle/>
          <a:p>
            <a:pPr marL="285750" indent="-285750">
              <a:buFont typeface="Arial" panose="020B0604020202020204" pitchFamily="34" charset="0"/>
              <a:buChar char="•"/>
            </a:pPr>
            <a:r>
              <a:rPr lang="fr-FR" sz="1800" dirty="0">
                <a:cs typeface="Calibri Light" panose="020F0302020204030204" pitchFamily="34" charset="0"/>
              </a:rPr>
              <a:t>Besoin client </a:t>
            </a:r>
          </a:p>
          <a:p>
            <a:pPr marL="285750" indent="-285750">
              <a:buFont typeface="Arial" panose="020B0604020202020204" pitchFamily="34" charset="0"/>
              <a:buChar char="•"/>
            </a:pPr>
            <a:r>
              <a:rPr lang="fr-FR" sz="1800" dirty="0">
                <a:cs typeface="Calibri Light" panose="020F0302020204030204" pitchFamily="34" charset="0"/>
              </a:rPr>
              <a:t>Données mises à disposition</a:t>
            </a:r>
          </a:p>
          <a:p>
            <a:pPr marL="285750" indent="-285750">
              <a:buFont typeface="Arial" panose="020B0604020202020204" pitchFamily="34" charset="0"/>
              <a:buChar char="•"/>
            </a:pPr>
            <a:r>
              <a:rPr lang="fr-FR" sz="1800" dirty="0"/>
              <a:t>Analyse originale – Distribution</a:t>
            </a:r>
          </a:p>
          <a:p>
            <a:pPr marL="285750" indent="-285750">
              <a:buFont typeface="Arial" panose="020B0604020202020204" pitchFamily="34" charset="0"/>
              <a:buChar char="•"/>
            </a:pPr>
            <a:r>
              <a:rPr lang="fr-FR" sz="1800" dirty="0"/>
              <a:t>Analyse originale – Visualisation</a:t>
            </a:r>
          </a:p>
          <a:p>
            <a:pPr marL="285750" indent="-285750">
              <a:buFont typeface="Arial" panose="020B0604020202020204" pitchFamily="34" charset="0"/>
              <a:buChar char="•"/>
            </a:pPr>
            <a:r>
              <a:rPr lang="fr-FR" sz="1800" dirty="0"/>
              <a:t>Normalisation des données</a:t>
            </a:r>
          </a:p>
          <a:p>
            <a:pPr marL="285750" indent="-285750">
              <a:buFont typeface="Arial" panose="020B0604020202020204" pitchFamily="34" charset="0"/>
              <a:buChar char="•"/>
            </a:pPr>
            <a:r>
              <a:rPr lang="fr-FR" sz="1800" dirty="0"/>
              <a:t>Création d’un Modèle </a:t>
            </a:r>
            <a:r>
              <a:rPr lang="fr-FR" sz="1800" dirty="0">
                <a:sym typeface="Wingdings" panose="05000000000000000000" pitchFamily="2" charset="2"/>
              </a:rPr>
              <a:t>: V</a:t>
            </a:r>
            <a:r>
              <a:rPr lang="fr-FR" sz="1800" dirty="0"/>
              <a:t>1</a:t>
            </a:r>
          </a:p>
          <a:p>
            <a:pPr marL="285750" indent="-285750">
              <a:buFont typeface="Arial" panose="020B0604020202020204" pitchFamily="34" charset="0"/>
              <a:buChar char="•"/>
            </a:pPr>
            <a:r>
              <a:rPr lang="fr-FR" sz="1800" dirty="0"/>
              <a:t>Analyse finale – Distribution</a:t>
            </a:r>
          </a:p>
          <a:p>
            <a:pPr marL="285750" indent="-285750">
              <a:buFont typeface="Arial" panose="020B0604020202020204" pitchFamily="34" charset="0"/>
              <a:buChar char="•"/>
            </a:pPr>
            <a:r>
              <a:rPr lang="fr-FR" sz="1800" dirty="0" err="1"/>
              <a:t>Feature</a:t>
            </a:r>
            <a:r>
              <a:rPr lang="fr-FR" sz="1800" dirty="0"/>
              <a:t> engineering</a:t>
            </a:r>
          </a:p>
          <a:p>
            <a:pPr marL="285750" indent="-285750">
              <a:buFont typeface="Arial" panose="020B0604020202020204" pitchFamily="34" charset="0"/>
              <a:buChar char="•"/>
            </a:pPr>
            <a:r>
              <a:rPr lang="fr-FR" sz="1800" dirty="0"/>
              <a:t>Analyse finale – Visualisation</a:t>
            </a:r>
          </a:p>
          <a:p>
            <a:pPr marL="285750" indent="-285750">
              <a:buFont typeface="Arial" panose="020B0604020202020204" pitchFamily="34" charset="0"/>
              <a:buChar char="•"/>
            </a:pPr>
            <a:r>
              <a:rPr lang="fr-FR" sz="1800" dirty="0"/>
              <a:t>Création d’un Modèle </a:t>
            </a:r>
            <a:r>
              <a:rPr lang="fr-FR" sz="1800" dirty="0">
                <a:sym typeface="Wingdings" panose="05000000000000000000" pitchFamily="2" charset="2"/>
              </a:rPr>
              <a:t>: V</a:t>
            </a:r>
            <a:r>
              <a:rPr lang="fr-FR" sz="1800" dirty="0"/>
              <a:t>2</a:t>
            </a:r>
          </a:p>
          <a:p>
            <a:pPr marL="285750" indent="-285750">
              <a:buFont typeface="Arial" panose="020B0604020202020204" pitchFamily="34" charset="0"/>
              <a:buChar char="•"/>
            </a:pPr>
            <a:r>
              <a:rPr lang="fr-FR" sz="1800" dirty="0"/>
              <a:t>Démonstration - API</a:t>
            </a:r>
          </a:p>
          <a:p>
            <a:pPr marL="285750" indent="-285750">
              <a:buFont typeface="Arial" panose="020B0604020202020204" pitchFamily="34" charset="0"/>
              <a:buChar char="•"/>
            </a:pPr>
            <a:r>
              <a:rPr lang="fr-FR" sz="1800" dirty="0"/>
              <a:t>Annexes</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cs typeface="Calibri Light" panose="020F0302020204030204" pitchFamily="34" charset="0"/>
            </a:endParaRPr>
          </a:p>
          <a:p>
            <a:pPr marL="285750" indent="-285750">
              <a:buFont typeface="Arial" panose="020B0604020202020204" pitchFamily="34" charset="0"/>
              <a:buChar char="•"/>
            </a:pPr>
            <a:endParaRPr lang="fr-FR" sz="1800" dirty="0">
              <a:cs typeface="Calibri Light" panose="020F0302020204030204" pitchFamily="34" charset="0"/>
            </a:endParaRPr>
          </a:p>
        </p:txBody>
      </p:sp>
      <p:sp>
        <p:nvSpPr>
          <p:cNvPr id="2" name="Espace réservé du pied de page 1">
            <a:extLst>
              <a:ext uri="{FF2B5EF4-FFF2-40B4-BE49-F238E27FC236}">
                <a16:creationId xmlns:a16="http://schemas.microsoft.com/office/drawing/2014/main" id="{D6373F2B-F3D6-4CE3-B43C-3C0970033CB4}"/>
              </a:ext>
            </a:extLst>
          </p:cNvPr>
          <p:cNvSpPr>
            <a:spLocks noGrp="1"/>
          </p:cNvSpPr>
          <p:nvPr>
            <p:ph type="ftr" sz="quarter" idx="11"/>
          </p:nvPr>
        </p:nvSpPr>
        <p:spPr/>
        <p:txBody>
          <a:bodyPr/>
          <a:lstStyle/>
          <a:p>
            <a:pPr rtl="0"/>
            <a:r>
              <a:rPr lang="fr-FR" noProof="0"/>
              <a:t>Thomas Cassagne - Présentation E2</a:t>
            </a:r>
            <a:endParaRPr lang="fr-FR" noProof="0" dirty="0"/>
          </a:p>
        </p:txBody>
      </p:sp>
      <p:sp>
        <p:nvSpPr>
          <p:cNvPr id="4" name="Espace réservé du numéro de diapositive 3">
            <a:extLst>
              <a:ext uri="{FF2B5EF4-FFF2-40B4-BE49-F238E27FC236}">
                <a16:creationId xmlns:a16="http://schemas.microsoft.com/office/drawing/2014/main" id="{DBB32A33-8F34-409D-9EA2-013A7D07A22B}"/>
              </a:ext>
            </a:extLst>
          </p:cNvPr>
          <p:cNvSpPr>
            <a:spLocks noGrp="1"/>
          </p:cNvSpPr>
          <p:nvPr>
            <p:ph type="sldNum" sz="quarter" idx="12"/>
          </p:nvPr>
        </p:nvSpPr>
        <p:spPr/>
        <p:txBody>
          <a:bodyPr/>
          <a:lstStyle/>
          <a:p>
            <a:pPr rtl="0"/>
            <a:fld id="{31FEFF75-79D2-EE46-877B-299D1510E681}" type="slidenum">
              <a:rPr lang="fr-FR" noProof="0" smtClean="0"/>
              <a:t>2</a:t>
            </a:fld>
            <a:endParaRPr lang="fr-FR" noProof="0"/>
          </a:p>
        </p:txBody>
      </p:sp>
      <p:sp>
        <p:nvSpPr>
          <p:cNvPr id="9" name="Titre 2">
            <a:extLst>
              <a:ext uri="{FF2B5EF4-FFF2-40B4-BE49-F238E27FC236}">
                <a16:creationId xmlns:a16="http://schemas.microsoft.com/office/drawing/2014/main" id="{3E5568E5-9C11-4407-B6AC-02C9D03A769A}"/>
              </a:ext>
            </a:extLst>
          </p:cNvPr>
          <p:cNvSpPr>
            <a:spLocks noGrp="1"/>
          </p:cNvSpPr>
          <p:nvPr>
            <p:ph type="ctrTitle"/>
          </p:nvPr>
        </p:nvSpPr>
        <p:spPr>
          <a:xfrm>
            <a:off x="478460" y="49217"/>
            <a:ext cx="10134369" cy="1002552"/>
          </a:xfrm>
        </p:spPr>
        <p:txBody>
          <a:bodyPr rtlCol="0"/>
          <a:lstStyle/>
          <a:p>
            <a:pPr rtl="0"/>
            <a:r>
              <a:rPr lang="fr-FR" b="1" dirty="0">
                <a:solidFill>
                  <a:schemeClr val="bg1"/>
                </a:solidFill>
              </a:rPr>
              <a:t>SO</a:t>
            </a:r>
            <a:r>
              <a:rPr lang="fr-FR" b="1" dirty="0">
                <a:solidFill>
                  <a:srgbClr val="280547"/>
                </a:solidFill>
              </a:rPr>
              <a:t>MMAIRE</a:t>
            </a:r>
          </a:p>
        </p:txBody>
      </p:sp>
    </p:spTree>
    <p:extLst>
      <p:ext uri="{BB962C8B-B14F-4D97-AF65-F5344CB8AC3E}">
        <p14:creationId xmlns:p14="http://schemas.microsoft.com/office/powerpoint/2010/main" val="26252971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20</a:t>
            </a:fld>
            <a:endParaRPr lang="fr-FR" noProof="0"/>
          </a:p>
        </p:txBody>
      </p:sp>
      <p:pic>
        <p:nvPicPr>
          <p:cNvPr id="3" name="E2_DEMO">
            <a:hlinkClick r:id="" action="ppaction://media"/>
            <a:extLst>
              <a:ext uri="{FF2B5EF4-FFF2-40B4-BE49-F238E27FC236}">
                <a16:creationId xmlns:a16="http://schemas.microsoft.com/office/drawing/2014/main" id="{B8E43020-B100-4894-A8E6-561396F7E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7321" y="1024697"/>
            <a:ext cx="10134368" cy="5700582"/>
          </a:xfrm>
          <a:prstGeom prst="rect">
            <a:avLst/>
          </a:prstGeom>
        </p:spPr>
      </p:pic>
      <p:sp>
        <p:nvSpPr>
          <p:cNvPr id="8" name="Titre 2">
            <a:extLst>
              <a:ext uri="{FF2B5EF4-FFF2-40B4-BE49-F238E27FC236}">
                <a16:creationId xmlns:a16="http://schemas.microsoft.com/office/drawing/2014/main" id="{59955E01-74B7-4E0D-865D-A68BB59855E8}"/>
              </a:ext>
            </a:extLst>
          </p:cNvPr>
          <p:cNvSpPr>
            <a:spLocks noGrp="1"/>
          </p:cNvSpPr>
          <p:nvPr>
            <p:ph type="ctrTitle"/>
          </p:nvPr>
        </p:nvSpPr>
        <p:spPr>
          <a:xfrm>
            <a:off x="528376" y="49217"/>
            <a:ext cx="10134369" cy="1002552"/>
          </a:xfrm>
        </p:spPr>
        <p:txBody>
          <a:bodyPr rtlCol="0"/>
          <a:lstStyle/>
          <a:p>
            <a:pPr rtl="0"/>
            <a:r>
              <a:rPr lang="fr-FR" b="1" dirty="0">
                <a:solidFill>
                  <a:schemeClr val="bg1"/>
                </a:solidFill>
              </a:rPr>
              <a:t>Dé</a:t>
            </a:r>
            <a:r>
              <a:rPr lang="fr-FR" b="1" dirty="0">
                <a:solidFill>
                  <a:srgbClr val="280547"/>
                </a:solidFill>
              </a:rPr>
              <a:t>monstration api</a:t>
            </a:r>
          </a:p>
        </p:txBody>
      </p:sp>
    </p:spTree>
    <p:extLst>
      <p:ext uri="{BB962C8B-B14F-4D97-AF65-F5344CB8AC3E}">
        <p14:creationId xmlns:p14="http://schemas.microsoft.com/office/powerpoint/2010/main" val="246161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21</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Choisir un modèle </a:t>
            </a:r>
          </a:p>
        </p:txBody>
      </p:sp>
      <p:pic>
        <p:nvPicPr>
          <p:cNvPr id="9" name="Image 8">
            <a:extLst>
              <a:ext uri="{FF2B5EF4-FFF2-40B4-BE49-F238E27FC236}">
                <a16:creationId xmlns:a16="http://schemas.microsoft.com/office/drawing/2014/main" id="{04E73E5B-F80C-4AA0-805A-A0B4B8650F15}"/>
              </a:ext>
            </a:extLst>
          </p:cNvPr>
          <p:cNvPicPr>
            <a:picLocks noChangeAspect="1"/>
          </p:cNvPicPr>
          <p:nvPr/>
        </p:nvPicPr>
        <p:blipFill>
          <a:blip r:embed="rId3"/>
          <a:stretch>
            <a:fillRect/>
          </a:stretch>
        </p:blipFill>
        <p:spPr>
          <a:xfrm>
            <a:off x="2655905" y="1875059"/>
            <a:ext cx="8077200" cy="4450160"/>
          </a:xfrm>
          <a:prstGeom prst="rect">
            <a:avLst/>
          </a:prstGeom>
        </p:spPr>
      </p:pic>
      <p:sp>
        <p:nvSpPr>
          <p:cNvPr id="10" name="Titre 2">
            <a:extLst>
              <a:ext uri="{FF2B5EF4-FFF2-40B4-BE49-F238E27FC236}">
                <a16:creationId xmlns:a16="http://schemas.microsoft.com/office/drawing/2014/main" id="{0C793E63-C97E-489D-B461-5EB27514D1EF}"/>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334789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22</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LINEAR REGRESSION</a:t>
            </a:r>
          </a:p>
        </p:txBody>
      </p:sp>
      <p:sp>
        <p:nvSpPr>
          <p:cNvPr id="3" name="ZoneTexte 2">
            <a:extLst>
              <a:ext uri="{FF2B5EF4-FFF2-40B4-BE49-F238E27FC236}">
                <a16:creationId xmlns:a16="http://schemas.microsoft.com/office/drawing/2014/main" id="{EBDA9E47-BFEC-40DC-9B7C-9467ECE78649}"/>
              </a:ext>
            </a:extLst>
          </p:cNvPr>
          <p:cNvSpPr txBox="1"/>
          <p:nvPr/>
        </p:nvSpPr>
        <p:spPr>
          <a:xfrm>
            <a:off x="1627321" y="2086159"/>
            <a:ext cx="9218479" cy="1754326"/>
          </a:xfrm>
          <a:prstGeom prst="rect">
            <a:avLst/>
          </a:prstGeom>
          <a:noFill/>
        </p:spPr>
        <p:txBody>
          <a:bodyPr wrap="square" rtlCol="0">
            <a:spAutoFit/>
          </a:bodyPr>
          <a:lstStyle/>
          <a:p>
            <a:r>
              <a:rPr lang="fr-FR" dirty="0"/>
              <a:t>Un modèle de régression linéaire est un modèle de régression qui cherche à établir une relation linéaire entre une variable, dite expliquée, et une ou plusieurs variables, dites explicatives. Comme les autres modèles de régression, le modèle de régression linéaire est aussi bien utilisé pour chercher à prédire un phénomène que pour chercher à l’expliquer. Après avoir estimé un modèle de régression linéaire, on peut prédire quel serait le niveau de y pour des valeurs particulières de x.</a:t>
            </a:r>
          </a:p>
        </p:txBody>
      </p:sp>
      <p:pic>
        <p:nvPicPr>
          <p:cNvPr id="9" name="Image 8">
            <a:extLst>
              <a:ext uri="{FF2B5EF4-FFF2-40B4-BE49-F238E27FC236}">
                <a16:creationId xmlns:a16="http://schemas.microsoft.com/office/drawing/2014/main" id="{0CF7127A-DB95-49B6-A1BB-2A8F881B9551}"/>
              </a:ext>
            </a:extLst>
          </p:cNvPr>
          <p:cNvPicPr/>
          <p:nvPr/>
        </p:nvPicPr>
        <p:blipFill>
          <a:blip r:embed="rId3"/>
          <a:stretch>
            <a:fillRect/>
          </a:stretch>
        </p:blipFill>
        <p:spPr>
          <a:xfrm>
            <a:off x="4610960" y="3732448"/>
            <a:ext cx="3251200" cy="2579308"/>
          </a:xfrm>
          <a:prstGeom prst="rect">
            <a:avLst/>
          </a:prstGeom>
        </p:spPr>
      </p:pic>
      <p:sp>
        <p:nvSpPr>
          <p:cNvPr id="10" name="Titre 2">
            <a:extLst>
              <a:ext uri="{FF2B5EF4-FFF2-40B4-BE49-F238E27FC236}">
                <a16:creationId xmlns:a16="http://schemas.microsoft.com/office/drawing/2014/main" id="{DB8D022F-1E42-470F-9288-DDF744B6A1DD}"/>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108645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23</a:t>
            </a:fld>
            <a:endParaRPr lang="fr-FR" noProof="0"/>
          </a:p>
        </p:txBody>
      </p:sp>
      <p:pic>
        <p:nvPicPr>
          <p:cNvPr id="7" name="Image 6">
            <a:extLst>
              <a:ext uri="{FF2B5EF4-FFF2-40B4-BE49-F238E27FC236}">
                <a16:creationId xmlns:a16="http://schemas.microsoft.com/office/drawing/2014/main" id="{3ED2DEBA-E28F-498A-8CDC-2FB04CC652F2}"/>
              </a:ext>
            </a:extLst>
          </p:cNvPr>
          <p:cNvPicPr>
            <a:picLocks noChangeAspect="1"/>
          </p:cNvPicPr>
          <p:nvPr/>
        </p:nvPicPr>
        <p:blipFill>
          <a:blip r:embed="rId3"/>
          <a:stretch>
            <a:fillRect/>
          </a:stretch>
        </p:blipFill>
        <p:spPr>
          <a:xfrm>
            <a:off x="3800253" y="2357518"/>
            <a:ext cx="5874228" cy="3398142"/>
          </a:xfrm>
          <a:prstGeom prst="rect">
            <a:avLst/>
          </a:prstGeom>
        </p:spPr>
      </p:pic>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err="1">
                <a:solidFill>
                  <a:srgbClr val="1C0432"/>
                </a:solidFill>
              </a:rPr>
              <a:t>Random</a:t>
            </a:r>
            <a:r>
              <a:rPr lang="fr-FR" sz="3200" dirty="0">
                <a:solidFill>
                  <a:srgbClr val="1C0432"/>
                </a:solidFill>
              </a:rPr>
              <a:t>-Forest-</a:t>
            </a:r>
            <a:r>
              <a:rPr lang="fr-FR" sz="3200" dirty="0" err="1">
                <a:solidFill>
                  <a:srgbClr val="1C0432"/>
                </a:solidFill>
              </a:rPr>
              <a:t>regressor</a:t>
            </a:r>
            <a:endParaRPr lang="fr-FR" sz="3200" dirty="0">
              <a:solidFill>
                <a:srgbClr val="1C0432"/>
              </a:solidFill>
            </a:endParaRPr>
          </a:p>
        </p:txBody>
      </p:sp>
      <p:sp>
        <p:nvSpPr>
          <p:cNvPr id="9" name="Titre 2">
            <a:extLst>
              <a:ext uri="{FF2B5EF4-FFF2-40B4-BE49-F238E27FC236}">
                <a16:creationId xmlns:a16="http://schemas.microsoft.com/office/drawing/2014/main" id="{B20C1EB6-FF21-4879-A8F1-E8AD491A74D7}"/>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766410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24</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hyperparamètres</a:t>
            </a:r>
          </a:p>
        </p:txBody>
      </p:sp>
      <p:sp>
        <p:nvSpPr>
          <p:cNvPr id="3" name="ZoneTexte 2">
            <a:extLst>
              <a:ext uri="{FF2B5EF4-FFF2-40B4-BE49-F238E27FC236}">
                <a16:creationId xmlns:a16="http://schemas.microsoft.com/office/drawing/2014/main" id="{EBDA9E47-BFEC-40DC-9B7C-9467ECE78649}"/>
              </a:ext>
            </a:extLst>
          </p:cNvPr>
          <p:cNvSpPr txBox="1"/>
          <p:nvPr/>
        </p:nvSpPr>
        <p:spPr>
          <a:xfrm>
            <a:off x="1627321" y="2086159"/>
            <a:ext cx="9218479" cy="1569660"/>
          </a:xfrm>
          <a:prstGeom prst="rect">
            <a:avLst/>
          </a:prstGeom>
          <a:noFill/>
        </p:spPr>
        <p:txBody>
          <a:bodyPr wrap="square" rtlCol="0">
            <a:spAutoFit/>
          </a:bodyPr>
          <a:lstStyle/>
          <a:p>
            <a:r>
              <a:rPr lang="fr-FR" sz="1600" b="1" i="1" u="sng" dirty="0"/>
              <a:t>critère {“</a:t>
            </a:r>
            <a:r>
              <a:rPr lang="fr-FR" sz="1600" b="1" i="1" u="sng" dirty="0" err="1"/>
              <a:t>squared_error</a:t>
            </a:r>
            <a:r>
              <a:rPr lang="fr-FR" sz="1600" b="1" i="1" u="sng" dirty="0"/>
              <a:t>”, “</a:t>
            </a:r>
            <a:r>
              <a:rPr lang="fr-FR" sz="1600" b="1" i="1" u="sng" dirty="0" err="1"/>
              <a:t>absolute_error</a:t>
            </a:r>
            <a:r>
              <a:rPr lang="fr-FR" sz="1600" b="1" i="1" u="sng" dirty="0"/>
              <a:t>”, “poisson”}, default=”</a:t>
            </a:r>
            <a:r>
              <a:rPr lang="fr-FR" sz="1600" b="1" i="1" u="sng" dirty="0" err="1"/>
              <a:t>squared_error</a:t>
            </a:r>
            <a:r>
              <a:rPr lang="fr-FR" sz="1600" b="1" i="1" u="sng" dirty="0"/>
              <a:t>”</a:t>
            </a:r>
          </a:p>
          <a:p>
            <a:r>
              <a:rPr lang="fr-FR" sz="1600" dirty="0"/>
              <a:t>La fonction pour mesurer la qualité d'une division. Les critères pris en charge sont "</a:t>
            </a:r>
            <a:r>
              <a:rPr lang="fr-FR" sz="1600" dirty="0" err="1"/>
              <a:t>squared_error</a:t>
            </a:r>
            <a:r>
              <a:rPr lang="fr-FR" sz="1600" dirty="0"/>
              <a:t>" pour l'erreur quadratique moyenne, qui est égale à la réduction de la variance en tant que critère de sélection des caractéristiques, "</a:t>
            </a:r>
            <a:r>
              <a:rPr lang="fr-FR" sz="1600" dirty="0" err="1"/>
              <a:t>absolute_error</a:t>
            </a:r>
            <a:r>
              <a:rPr lang="fr-FR" sz="1600" dirty="0"/>
              <a:t>" pour l'erreur absolue moyenne et "poisson" qui utilise la réduction de la déviance de Poisson pour trouver les divisions. L'entraînement à l'aide de « </a:t>
            </a:r>
            <a:r>
              <a:rPr lang="fr-FR" sz="1600" dirty="0" err="1"/>
              <a:t>absolute_error</a:t>
            </a:r>
            <a:r>
              <a:rPr lang="fr-FR" sz="1600" dirty="0"/>
              <a:t> » est nettement plus lent que lors de l'utilisation de « </a:t>
            </a:r>
            <a:r>
              <a:rPr lang="fr-FR" sz="1600" dirty="0" err="1"/>
              <a:t>squared_error</a:t>
            </a:r>
            <a:r>
              <a:rPr lang="fr-FR" sz="1600" dirty="0"/>
              <a:t> ».</a:t>
            </a:r>
          </a:p>
        </p:txBody>
      </p:sp>
      <p:sp>
        <p:nvSpPr>
          <p:cNvPr id="10" name="ZoneTexte 9">
            <a:extLst>
              <a:ext uri="{FF2B5EF4-FFF2-40B4-BE49-F238E27FC236}">
                <a16:creationId xmlns:a16="http://schemas.microsoft.com/office/drawing/2014/main" id="{AF2E71B3-3A5A-4561-BDAA-A63A03EE6BB1}"/>
              </a:ext>
            </a:extLst>
          </p:cNvPr>
          <p:cNvSpPr txBox="1"/>
          <p:nvPr/>
        </p:nvSpPr>
        <p:spPr>
          <a:xfrm>
            <a:off x="1627320" y="3759589"/>
            <a:ext cx="9218479" cy="830997"/>
          </a:xfrm>
          <a:prstGeom prst="rect">
            <a:avLst/>
          </a:prstGeom>
          <a:noFill/>
        </p:spPr>
        <p:txBody>
          <a:bodyPr wrap="square" rtlCol="0">
            <a:spAutoFit/>
          </a:bodyPr>
          <a:lstStyle/>
          <a:p>
            <a:r>
              <a:rPr lang="fr-FR" sz="1600" b="1" i="1" u="sng" dirty="0" err="1"/>
              <a:t>max_depth</a:t>
            </a:r>
            <a:r>
              <a:rPr lang="fr-FR" sz="1600" b="1" i="1" u="sng" dirty="0"/>
              <a:t> entier , par défaut=Aucun</a:t>
            </a:r>
          </a:p>
          <a:p>
            <a:r>
              <a:rPr lang="fr-FR" sz="1600" dirty="0"/>
              <a:t>La profondeur maximale de l'arbre. Si aucun, les nœuds sont développés jusqu'à ce que toutes les feuilles soient pures ou jusqu'à ce que toutes les feuilles contiennent moins de </a:t>
            </a:r>
            <a:r>
              <a:rPr lang="fr-FR" sz="1600" dirty="0" err="1"/>
              <a:t>min_samples_split</a:t>
            </a:r>
            <a:r>
              <a:rPr lang="fr-FR" sz="1600" dirty="0"/>
              <a:t> échantillons.</a:t>
            </a:r>
          </a:p>
        </p:txBody>
      </p:sp>
      <p:sp>
        <p:nvSpPr>
          <p:cNvPr id="11" name="ZoneTexte 10">
            <a:extLst>
              <a:ext uri="{FF2B5EF4-FFF2-40B4-BE49-F238E27FC236}">
                <a16:creationId xmlns:a16="http://schemas.microsoft.com/office/drawing/2014/main" id="{34DEDA34-C60B-4C2D-A6B2-938FCD3AF0FD}"/>
              </a:ext>
            </a:extLst>
          </p:cNvPr>
          <p:cNvSpPr txBox="1"/>
          <p:nvPr/>
        </p:nvSpPr>
        <p:spPr>
          <a:xfrm>
            <a:off x="1627319" y="4694356"/>
            <a:ext cx="9218479" cy="830997"/>
          </a:xfrm>
          <a:prstGeom prst="rect">
            <a:avLst/>
          </a:prstGeom>
          <a:noFill/>
        </p:spPr>
        <p:txBody>
          <a:bodyPr wrap="square" rtlCol="0">
            <a:spAutoFit/>
          </a:bodyPr>
          <a:lstStyle/>
          <a:p>
            <a:r>
              <a:rPr lang="fr-FR" sz="1600" b="1" i="1" u="sng" dirty="0" err="1"/>
              <a:t>max_features</a:t>
            </a:r>
            <a:r>
              <a:rPr lang="fr-FR" sz="1600" b="1" i="1" u="sng" dirty="0"/>
              <a:t> {"auto", "</a:t>
            </a:r>
            <a:r>
              <a:rPr lang="fr-FR" sz="1600" b="1" i="1" u="sng" dirty="0" err="1"/>
              <a:t>sqrt</a:t>
            </a:r>
            <a:r>
              <a:rPr lang="fr-FR" sz="1600" b="1" i="1" u="sng" dirty="0"/>
              <a:t>", "log2"}, </a:t>
            </a:r>
            <a:r>
              <a:rPr lang="fr-FR" sz="1600" b="1" i="1" u="sng" dirty="0" err="1"/>
              <a:t>int</a:t>
            </a:r>
            <a:r>
              <a:rPr lang="fr-FR" sz="1600" b="1" i="1" u="sng" dirty="0"/>
              <a:t> ou </a:t>
            </a:r>
            <a:r>
              <a:rPr lang="fr-FR" sz="1600" b="1" i="1" u="sng" dirty="0" err="1"/>
              <a:t>float</a:t>
            </a:r>
            <a:r>
              <a:rPr lang="fr-FR" sz="1600" b="1" i="1" u="sng" dirty="0"/>
              <a:t>, default="auto"</a:t>
            </a:r>
          </a:p>
          <a:p>
            <a:r>
              <a:rPr lang="fr-FR" sz="1600" dirty="0"/>
              <a:t>Le nombre de fonctionnalités à prendre en compte lors de la recherche de la meilleure répartition :</a:t>
            </a:r>
          </a:p>
          <a:p>
            <a:endParaRPr lang="fr-FR" sz="1600" dirty="0"/>
          </a:p>
        </p:txBody>
      </p:sp>
      <p:sp>
        <p:nvSpPr>
          <p:cNvPr id="12" name="ZoneTexte 11">
            <a:extLst>
              <a:ext uri="{FF2B5EF4-FFF2-40B4-BE49-F238E27FC236}">
                <a16:creationId xmlns:a16="http://schemas.microsoft.com/office/drawing/2014/main" id="{281BE6E9-532B-4BDD-A6E6-3E4BEB246715}"/>
              </a:ext>
            </a:extLst>
          </p:cNvPr>
          <p:cNvSpPr txBox="1"/>
          <p:nvPr/>
        </p:nvSpPr>
        <p:spPr>
          <a:xfrm>
            <a:off x="1627321" y="5415219"/>
            <a:ext cx="9218479" cy="584775"/>
          </a:xfrm>
          <a:prstGeom prst="rect">
            <a:avLst/>
          </a:prstGeom>
          <a:noFill/>
        </p:spPr>
        <p:txBody>
          <a:bodyPr wrap="square" rtlCol="0">
            <a:spAutoFit/>
          </a:bodyPr>
          <a:lstStyle/>
          <a:p>
            <a:r>
              <a:rPr lang="fr-FR" sz="1600" b="1" i="1" u="sng" dirty="0" err="1"/>
              <a:t>n_estimators</a:t>
            </a:r>
            <a:r>
              <a:rPr lang="fr-FR" sz="1600" b="1" i="1" u="sng" dirty="0"/>
              <a:t> </a:t>
            </a:r>
            <a:r>
              <a:rPr lang="fr-FR" sz="1600" b="1" i="1" u="sng" dirty="0" err="1"/>
              <a:t>int</a:t>
            </a:r>
            <a:r>
              <a:rPr lang="fr-FR" sz="1600" b="1" i="1" u="sng" dirty="0"/>
              <a:t>, par défaut=100</a:t>
            </a:r>
          </a:p>
          <a:p>
            <a:r>
              <a:rPr lang="fr-FR" sz="1600" dirty="0"/>
              <a:t>Le nombre d'arbres dans la forêt.</a:t>
            </a:r>
          </a:p>
        </p:txBody>
      </p:sp>
      <p:sp>
        <p:nvSpPr>
          <p:cNvPr id="13" name="Titre 2">
            <a:extLst>
              <a:ext uri="{FF2B5EF4-FFF2-40B4-BE49-F238E27FC236}">
                <a16:creationId xmlns:a16="http://schemas.microsoft.com/office/drawing/2014/main" id="{E3A7CAA6-5478-4350-9471-2A0D0E7EAED6}"/>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411744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25</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SCORES</a:t>
            </a:r>
          </a:p>
        </p:txBody>
      </p:sp>
      <p:sp>
        <p:nvSpPr>
          <p:cNvPr id="3" name="ZoneTexte 2">
            <a:extLst>
              <a:ext uri="{FF2B5EF4-FFF2-40B4-BE49-F238E27FC236}">
                <a16:creationId xmlns:a16="http://schemas.microsoft.com/office/drawing/2014/main" id="{3A8C3A3A-5362-46A0-A7E3-72D1AD074849}"/>
              </a:ext>
            </a:extLst>
          </p:cNvPr>
          <p:cNvSpPr txBox="1"/>
          <p:nvPr/>
        </p:nvSpPr>
        <p:spPr>
          <a:xfrm>
            <a:off x="1627321" y="2286000"/>
            <a:ext cx="9726479" cy="2564805"/>
          </a:xfrm>
          <a:prstGeom prst="rect">
            <a:avLst/>
          </a:prstGeom>
          <a:noFill/>
        </p:spPr>
        <p:txBody>
          <a:bodyPr wrap="square" rtlCol="0">
            <a:spAutoFit/>
          </a:bodyPr>
          <a:lstStyle/>
          <a:p>
            <a:pPr algn="just">
              <a:spcBef>
                <a:spcPts val="600"/>
              </a:spcBef>
            </a:pPr>
            <a:r>
              <a:rPr lang="fr-FR" sz="2800" b="1" baseline="30000" dirty="0">
                <a:effectLst/>
                <a:ea typeface="Calibri" panose="020F0502020204030204" pitchFamily="34" charset="0"/>
                <a:cs typeface="Calibri" panose="020F0502020204030204" pitchFamily="34" charset="0"/>
              </a:rPr>
              <a:t>MAE</a:t>
            </a:r>
            <a:r>
              <a:rPr lang="fr-FR" sz="2800" baseline="30000" dirty="0">
                <a:effectLst/>
                <a:ea typeface="Calibri" panose="020F0502020204030204" pitchFamily="34" charset="0"/>
                <a:cs typeface="Calibri" panose="020F0502020204030204" pitchFamily="34" charset="0"/>
              </a:rPr>
              <a:t> : Différence absolue entre les vraies valeurs et les valeurs prédites.</a:t>
            </a:r>
          </a:p>
          <a:p>
            <a:pPr algn="just">
              <a:spcBef>
                <a:spcPts val="600"/>
              </a:spcBef>
            </a:pPr>
            <a:r>
              <a:rPr lang="fr-FR" sz="2800" b="1" baseline="30000" dirty="0">
                <a:effectLst/>
                <a:ea typeface="Calibri" panose="020F0502020204030204" pitchFamily="34" charset="0"/>
                <a:cs typeface="Calibri" panose="020F0502020204030204" pitchFamily="34" charset="0"/>
              </a:rPr>
              <a:t>MSE</a:t>
            </a:r>
            <a:r>
              <a:rPr lang="fr-FR" sz="2800" baseline="30000" dirty="0">
                <a:effectLst/>
                <a:ea typeface="Calibri" panose="020F0502020204030204" pitchFamily="34" charset="0"/>
                <a:cs typeface="Calibri" panose="020F0502020204030204" pitchFamily="34" charset="0"/>
              </a:rPr>
              <a:t> : Moyenne des écarts au carré entre les vraies valeurs et les valeurs prédites.</a:t>
            </a:r>
          </a:p>
          <a:p>
            <a:pPr algn="just">
              <a:spcBef>
                <a:spcPts val="600"/>
              </a:spcBef>
            </a:pPr>
            <a:r>
              <a:rPr lang="fr-FR" sz="2800" b="1" baseline="30000" dirty="0">
                <a:effectLst/>
                <a:ea typeface="Calibri" panose="020F0502020204030204" pitchFamily="34" charset="0"/>
                <a:cs typeface="Calibri" panose="020F0502020204030204" pitchFamily="34" charset="0"/>
              </a:rPr>
              <a:t>RMSE</a:t>
            </a:r>
            <a:r>
              <a:rPr lang="fr-FR" sz="2800" baseline="30000" dirty="0">
                <a:effectLst/>
                <a:ea typeface="Calibri" panose="020F0502020204030204" pitchFamily="34" charset="0"/>
                <a:cs typeface="Calibri" panose="020F0502020204030204" pitchFamily="34" charset="0"/>
              </a:rPr>
              <a:t> : Correspond à la racine carrée du MSE.</a:t>
            </a:r>
          </a:p>
          <a:p>
            <a:pPr algn="just">
              <a:spcBef>
                <a:spcPts val="600"/>
              </a:spcBef>
            </a:pPr>
            <a:r>
              <a:rPr lang="fr-FR" sz="2800" b="1" baseline="30000" dirty="0" err="1">
                <a:effectLst/>
                <a:ea typeface="Calibri" panose="020F0502020204030204" pitchFamily="34" charset="0"/>
                <a:cs typeface="Calibri" panose="020F0502020204030204" pitchFamily="34" charset="0"/>
              </a:rPr>
              <a:t>Median</a:t>
            </a:r>
            <a:r>
              <a:rPr lang="fr-FR" sz="2800" b="1" baseline="30000" dirty="0">
                <a:effectLst/>
                <a:ea typeface="Calibri" panose="020F0502020204030204" pitchFamily="34" charset="0"/>
                <a:cs typeface="Calibri" panose="020F0502020204030204" pitchFamily="34" charset="0"/>
              </a:rPr>
              <a:t> ABS </a:t>
            </a:r>
            <a:r>
              <a:rPr lang="fr-FR" sz="2800" b="1" baseline="30000" dirty="0" err="1">
                <a:effectLst/>
                <a:ea typeface="Calibri" panose="020F0502020204030204" pitchFamily="34" charset="0"/>
                <a:cs typeface="Calibri" panose="020F0502020204030204" pitchFamily="34" charset="0"/>
              </a:rPr>
              <a:t>error</a:t>
            </a:r>
            <a:r>
              <a:rPr lang="fr-FR" sz="2800" b="1" baseline="30000" dirty="0">
                <a:effectLst/>
                <a:ea typeface="Calibri" panose="020F0502020204030204" pitchFamily="34" charset="0"/>
                <a:cs typeface="Calibri" panose="020F0502020204030204" pitchFamily="34" charset="0"/>
              </a:rPr>
              <a:t> </a:t>
            </a:r>
            <a:r>
              <a:rPr lang="fr-FR" sz="2800" baseline="30000" dirty="0">
                <a:effectLst/>
                <a:ea typeface="Calibri" panose="020F0502020204030204" pitchFamily="34" charset="0"/>
                <a:cs typeface="Calibri" panose="020F0502020204030204" pitchFamily="34" charset="0"/>
              </a:rPr>
              <a:t>: Médiane des différences absolues des erreurs.</a:t>
            </a:r>
          </a:p>
          <a:p>
            <a:pPr algn="just">
              <a:spcBef>
                <a:spcPts val="600"/>
              </a:spcBef>
            </a:pPr>
            <a:r>
              <a:rPr lang="fr-FR" sz="2800" b="1" baseline="30000" dirty="0">
                <a:effectLst/>
                <a:ea typeface="Calibri" panose="020F0502020204030204" pitchFamily="34" charset="0"/>
                <a:cs typeface="Calibri" panose="020F0502020204030204" pitchFamily="34" charset="0"/>
              </a:rPr>
              <a:t>CV </a:t>
            </a:r>
            <a:r>
              <a:rPr lang="fr-FR" sz="2800" b="1" baseline="30000" dirty="0" err="1">
                <a:effectLst/>
                <a:ea typeface="Calibri" panose="020F0502020204030204" pitchFamily="34" charset="0"/>
                <a:cs typeface="Calibri" panose="020F0502020204030204" pitchFamily="34" charset="0"/>
              </a:rPr>
              <a:t>mean</a:t>
            </a:r>
            <a:r>
              <a:rPr lang="fr-FR" sz="2800" b="1" baseline="30000" dirty="0">
                <a:effectLst/>
                <a:ea typeface="Calibri" panose="020F0502020204030204" pitchFamily="34" charset="0"/>
                <a:cs typeface="Calibri" panose="020F0502020204030204" pitchFamily="34" charset="0"/>
              </a:rPr>
              <a:t> </a:t>
            </a:r>
            <a:r>
              <a:rPr lang="fr-FR" sz="2800" baseline="30000" dirty="0">
                <a:effectLst/>
                <a:ea typeface="Calibri" panose="020F0502020204030204" pitchFamily="34" charset="0"/>
                <a:cs typeface="Calibri" panose="020F0502020204030204" pitchFamily="34" charset="0"/>
              </a:rPr>
              <a:t>: Moyenne des différents score R2 produits après avoir effectué un </a:t>
            </a:r>
            <a:r>
              <a:rPr lang="fr-FR" sz="2800" baseline="30000" dirty="0" err="1">
                <a:effectLst/>
                <a:ea typeface="Calibri" panose="020F0502020204030204" pitchFamily="34" charset="0"/>
                <a:cs typeface="Calibri" panose="020F0502020204030204" pitchFamily="34" charset="0"/>
              </a:rPr>
              <a:t>GridSearch</a:t>
            </a:r>
            <a:r>
              <a:rPr lang="fr-FR" sz="2800" baseline="30000" dirty="0">
                <a:effectLst/>
                <a:ea typeface="Calibri" panose="020F0502020204030204" pitchFamily="34" charset="0"/>
                <a:cs typeface="Calibri" panose="020F0502020204030204" pitchFamily="34" charset="0"/>
              </a:rPr>
              <a:t>.</a:t>
            </a:r>
          </a:p>
          <a:p>
            <a:pPr algn="just">
              <a:spcBef>
                <a:spcPts val="600"/>
              </a:spcBef>
            </a:pPr>
            <a:r>
              <a:rPr lang="fr-FR" sz="2800" b="1" baseline="30000" dirty="0">
                <a:effectLst/>
                <a:ea typeface="Calibri" panose="020F0502020204030204" pitchFamily="34" charset="0"/>
                <a:cs typeface="Calibri" panose="020F0502020204030204" pitchFamily="34" charset="0"/>
              </a:rPr>
              <a:t>STD</a:t>
            </a:r>
            <a:r>
              <a:rPr lang="fr-FR" sz="2800" baseline="30000" dirty="0">
                <a:effectLst/>
                <a:ea typeface="Calibri" panose="020F0502020204030204" pitchFamily="34" charset="0"/>
                <a:cs typeface="Calibri" panose="020F0502020204030204" pitchFamily="34" charset="0"/>
              </a:rPr>
              <a:t> : Dispersion des points autour de la moyenne des différentes distributions.</a:t>
            </a:r>
          </a:p>
          <a:p>
            <a:pPr algn="just">
              <a:spcBef>
                <a:spcPts val="600"/>
              </a:spcBef>
            </a:pPr>
            <a:r>
              <a:rPr lang="fr-FR" sz="2800" b="1" baseline="30000" dirty="0">
                <a:effectLst/>
                <a:ea typeface="Calibri" panose="020F0502020204030204" pitchFamily="34" charset="0"/>
                <a:cs typeface="Calibri" panose="020F0502020204030204" pitchFamily="34" charset="0"/>
              </a:rPr>
              <a:t>R2</a:t>
            </a:r>
            <a:r>
              <a:rPr lang="fr-FR" sz="2800" baseline="30000" dirty="0">
                <a:effectLst/>
                <a:ea typeface="Calibri" panose="020F0502020204030204" pitchFamily="34" charset="0"/>
                <a:cs typeface="Calibri" panose="020F0502020204030204" pitchFamily="34" charset="0"/>
              </a:rPr>
              <a:t> : (coefficient de détermination) fonction de score de régression.</a:t>
            </a:r>
          </a:p>
        </p:txBody>
      </p:sp>
      <p:sp>
        <p:nvSpPr>
          <p:cNvPr id="9" name="Titre 2">
            <a:extLst>
              <a:ext uri="{FF2B5EF4-FFF2-40B4-BE49-F238E27FC236}">
                <a16:creationId xmlns:a16="http://schemas.microsoft.com/office/drawing/2014/main" id="{0578B08C-9B62-497B-91AA-6EB2F5B3FB74}"/>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188541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26</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Cross validation</a:t>
            </a:r>
          </a:p>
        </p:txBody>
      </p:sp>
      <p:pic>
        <p:nvPicPr>
          <p:cNvPr id="7" name="Image 6">
            <a:extLst>
              <a:ext uri="{FF2B5EF4-FFF2-40B4-BE49-F238E27FC236}">
                <a16:creationId xmlns:a16="http://schemas.microsoft.com/office/drawing/2014/main" id="{08F2EF91-88B9-40F3-9CB0-F9949760866B}"/>
              </a:ext>
            </a:extLst>
          </p:cNvPr>
          <p:cNvPicPr>
            <a:picLocks noChangeAspect="1"/>
          </p:cNvPicPr>
          <p:nvPr/>
        </p:nvPicPr>
        <p:blipFill>
          <a:blip r:embed="rId3"/>
          <a:stretch>
            <a:fillRect/>
          </a:stretch>
        </p:blipFill>
        <p:spPr>
          <a:xfrm>
            <a:off x="4444883" y="2146030"/>
            <a:ext cx="4499243" cy="3851625"/>
          </a:xfrm>
          <a:prstGeom prst="rect">
            <a:avLst/>
          </a:prstGeom>
        </p:spPr>
      </p:pic>
      <p:sp>
        <p:nvSpPr>
          <p:cNvPr id="9" name="Titre 2">
            <a:extLst>
              <a:ext uri="{FF2B5EF4-FFF2-40B4-BE49-F238E27FC236}">
                <a16:creationId xmlns:a16="http://schemas.microsoft.com/office/drawing/2014/main" id="{DC736F92-6D77-4FEE-BDF4-42D4BC4A8C1F}"/>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415900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27</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Z SCORE</a:t>
            </a:r>
          </a:p>
        </p:txBody>
      </p:sp>
      <p:pic>
        <p:nvPicPr>
          <p:cNvPr id="6" name="Image 5">
            <a:extLst>
              <a:ext uri="{FF2B5EF4-FFF2-40B4-BE49-F238E27FC236}">
                <a16:creationId xmlns:a16="http://schemas.microsoft.com/office/drawing/2014/main" id="{E533E796-3496-4D54-9C09-A476C4EAF406}"/>
              </a:ext>
            </a:extLst>
          </p:cNvPr>
          <p:cNvPicPr>
            <a:picLocks noChangeAspect="1"/>
          </p:cNvPicPr>
          <p:nvPr/>
        </p:nvPicPr>
        <p:blipFill>
          <a:blip r:embed="rId3"/>
          <a:stretch>
            <a:fillRect/>
          </a:stretch>
        </p:blipFill>
        <p:spPr>
          <a:xfrm>
            <a:off x="2819400" y="2471323"/>
            <a:ext cx="6553199" cy="3276600"/>
          </a:xfrm>
          <a:prstGeom prst="rect">
            <a:avLst/>
          </a:prstGeom>
        </p:spPr>
      </p:pic>
      <p:sp>
        <p:nvSpPr>
          <p:cNvPr id="9" name="Titre 2">
            <a:extLst>
              <a:ext uri="{FF2B5EF4-FFF2-40B4-BE49-F238E27FC236}">
                <a16:creationId xmlns:a16="http://schemas.microsoft.com/office/drawing/2014/main" id="{A3663F9A-E20C-4477-A7D0-735BB90D75C6}"/>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1734549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28</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MIN MAX SCALER</a:t>
            </a:r>
          </a:p>
        </p:txBody>
      </p:sp>
      <p:sp>
        <p:nvSpPr>
          <p:cNvPr id="3" name="ZoneTexte 2">
            <a:extLst>
              <a:ext uri="{FF2B5EF4-FFF2-40B4-BE49-F238E27FC236}">
                <a16:creationId xmlns:a16="http://schemas.microsoft.com/office/drawing/2014/main" id="{3A8C3A3A-5362-46A0-A7E3-72D1AD074849}"/>
              </a:ext>
            </a:extLst>
          </p:cNvPr>
          <p:cNvSpPr txBox="1"/>
          <p:nvPr/>
        </p:nvSpPr>
        <p:spPr>
          <a:xfrm>
            <a:off x="1627321" y="2286000"/>
            <a:ext cx="9726479" cy="923330"/>
          </a:xfrm>
          <a:prstGeom prst="rect">
            <a:avLst/>
          </a:prstGeom>
          <a:noFill/>
        </p:spPr>
        <p:txBody>
          <a:bodyPr wrap="square" rtlCol="0">
            <a:spAutoFit/>
          </a:bodyPr>
          <a:lstStyle/>
          <a:p>
            <a:r>
              <a:rPr lang="fr-FR" dirty="0"/>
              <a:t>Transforme les entités en adaptant chaque entité à une plage donnée. Cet estimateur met à l'échelle et traduit chaque caractéristique individuellement de telle sorte qu'elle se situe dans la plage donnée sur l'ensemble d'apprentissage, par exemple entre zéro et un.</a:t>
            </a:r>
          </a:p>
        </p:txBody>
      </p:sp>
      <p:sp>
        <p:nvSpPr>
          <p:cNvPr id="14" name="Flèche : droite 13">
            <a:extLst>
              <a:ext uri="{FF2B5EF4-FFF2-40B4-BE49-F238E27FC236}">
                <a16:creationId xmlns:a16="http://schemas.microsoft.com/office/drawing/2014/main" id="{963C014B-0117-496A-B659-AD0100DF929F}"/>
              </a:ext>
            </a:extLst>
          </p:cNvPr>
          <p:cNvSpPr/>
          <p:nvPr/>
        </p:nvSpPr>
        <p:spPr>
          <a:xfrm>
            <a:off x="5995446" y="4561069"/>
            <a:ext cx="571500" cy="365125"/>
          </a:xfrm>
          <a:prstGeom prst="rightArrow">
            <a:avLst/>
          </a:prstGeom>
          <a:solidFill>
            <a:srgbClr val="1C0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80547"/>
              </a:solidFill>
            </a:endParaRPr>
          </a:p>
        </p:txBody>
      </p:sp>
      <p:pic>
        <p:nvPicPr>
          <p:cNvPr id="18" name="Image 17">
            <a:extLst>
              <a:ext uri="{FF2B5EF4-FFF2-40B4-BE49-F238E27FC236}">
                <a16:creationId xmlns:a16="http://schemas.microsoft.com/office/drawing/2014/main" id="{ADA93E24-49CF-4B7E-A594-D4FC4406EEBF}"/>
              </a:ext>
            </a:extLst>
          </p:cNvPr>
          <p:cNvPicPr>
            <a:picLocks noChangeAspect="1"/>
          </p:cNvPicPr>
          <p:nvPr/>
        </p:nvPicPr>
        <p:blipFill>
          <a:blip r:embed="rId3"/>
          <a:stretch>
            <a:fillRect/>
          </a:stretch>
        </p:blipFill>
        <p:spPr>
          <a:xfrm>
            <a:off x="4874343" y="3548353"/>
            <a:ext cx="704850" cy="2238375"/>
          </a:xfrm>
          <a:prstGeom prst="rect">
            <a:avLst/>
          </a:prstGeom>
        </p:spPr>
      </p:pic>
      <p:pic>
        <p:nvPicPr>
          <p:cNvPr id="20" name="Image 19">
            <a:extLst>
              <a:ext uri="{FF2B5EF4-FFF2-40B4-BE49-F238E27FC236}">
                <a16:creationId xmlns:a16="http://schemas.microsoft.com/office/drawing/2014/main" id="{B02B6B78-FAF3-4666-A233-F7ADF42F8180}"/>
              </a:ext>
            </a:extLst>
          </p:cNvPr>
          <p:cNvPicPr>
            <a:picLocks noChangeAspect="1"/>
          </p:cNvPicPr>
          <p:nvPr/>
        </p:nvPicPr>
        <p:blipFill>
          <a:blip r:embed="rId4"/>
          <a:stretch>
            <a:fillRect/>
          </a:stretch>
        </p:blipFill>
        <p:spPr>
          <a:xfrm>
            <a:off x="6965233" y="3548353"/>
            <a:ext cx="857250" cy="2314575"/>
          </a:xfrm>
          <a:prstGeom prst="rect">
            <a:avLst/>
          </a:prstGeom>
        </p:spPr>
      </p:pic>
      <p:sp>
        <p:nvSpPr>
          <p:cNvPr id="13" name="Titre 2">
            <a:extLst>
              <a:ext uri="{FF2B5EF4-FFF2-40B4-BE49-F238E27FC236}">
                <a16:creationId xmlns:a16="http://schemas.microsoft.com/office/drawing/2014/main" id="{2FA08867-3CEC-4F86-9450-B0285CB00A13}"/>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89842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71B131-7FC8-46FD-A5E6-88ABFABA17A8}"/>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07457C9A-CE08-480E-9927-EEF4FAB42F4B}"/>
              </a:ext>
            </a:extLst>
          </p:cNvPr>
          <p:cNvSpPr>
            <a:spLocks noGrp="1"/>
          </p:cNvSpPr>
          <p:nvPr>
            <p:ph type="sldNum" sz="quarter" idx="12"/>
          </p:nvPr>
        </p:nvSpPr>
        <p:spPr/>
        <p:txBody>
          <a:bodyPr/>
          <a:lstStyle/>
          <a:p>
            <a:pPr rtl="0"/>
            <a:fld id="{31FEFF75-79D2-EE46-877B-299D1510E681}" type="slidenum">
              <a:rPr lang="fr-FR" noProof="0" smtClean="0"/>
              <a:t>29</a:t>
            </a:fld>
            <a:endParaRPr lang="fr-FR" noProof="0"/>
          </a:p>
        </p:txBody>
      </p:sp>
      <p:sp>
        <p:nvSpPr>
          <p:cNvPr id="8" name="Titre 1">
            <a:extLst>
              <a:ext uri="{FF2B5EF4-FFF2-40B4-BE49-F238E27FC236}">
                <a16:creationId xmlns:a16="http://schemas.microsoft.com/office/drawing/2014/main" id="{322AC1BB-70C0-4C4A-92BD-247D4B411955}"/>
              </a:ext>
            </a:extLst>
          </p:cNvPr>
          <p:cNvSpPr txBox="1">
            <a:spLocks/>
          </p:cNvSpPr>
          <p:nvPr/>
        </p:nvSpPr>
        <p:spPr>
          <a:xfrm>
            <a:off x="1627321" y="8603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sz="3200" dirty="0">
                <a:solidFill>
                  <a:srgbClr val="1C0432"/>
                </a:solidFill>
              </a:rPr>
              <a:t>ONE HOT ENCODER</a:t>
            </a:r>
          </a:p>
        </p:txBody>
      </p:sp>
      <p:sp>
        <p:nvSpPr>
          <p:cNvPr id="3" name="ZoneTexte 2">
            <a:extLst>
              <a:ext uri="{FF2B5EF4-FFF2-40B4-BE49-F238E27FC236}">
                <a16:creationId xmlns:a16="http://schemas.microsoft.com/office/drawing/2014/main" id="{3A8C3A3A-5362-46A0-A7E3-72D1AD074849}"/>
              </a:ext>
            </a:extLst>
          </p:cNvPr>
          <p:cNvSpPr txBox="1"/>
          <p:nvPr/>
        </p:nvSpPr>
        <p:spPr>
          <a:xfrm>
            <a:off x="1627321" y="2286000"/>
            <a:ext cx="9726479" cy="1477328"/>
          </a:xfrm>
          <a:prstGeom prst="rect">
            <a:avLst/>
          </a:prstGeom>
          <a:noFill/>
        </p:spPr>
        <p:txBody>
          <a:bodyPr wrap="square" rtlCol="0">
            <a:spAutoFit/>
          </a:bodyPr>
          <a:lstStyle/>
          <a:p>
            <a:pPr algn="just"/>
            <a:r>
              <a:rPr lang="fr-FR" dirty="0"/>
              <a:t>Encode les caractéristiques catégorielles sous la forme d'un tableau numérique unique. L'entrée de ce transformateur doit être un tableau d'entiers ou de chaînes, indiquant les valeurs prises par les caractéristiques catégorielles (discrètes). Les caractéristiques sont encodées à l'aide d'un schéma d'encodage </a:t>
            </a:r>
            <a:r>
              <a:rPr lang="fr-FR" dirty="0" err="1"/>
              <a:t>one-hot</a:t>
            </a:r>
            <a:r>
              <a:rPr lang="fr-FR" dirty="0"/>
              <a:t> (alias 'one-of-K' ou '</a:t>
            </a:r>
            <a:r>
              <a:rPr lang="fr-FR" dirty="0" err="1"/>
              <a:t>dummy</a:t>
            </a:r>
            <a:r>
              <a:rPr lang="fr-FR" dirty="0"/>
              <a:t>'). Cela à pour effet de créer une colonne binaire pour chaque catégorie.</a:t>
            </a:r>
          </a:p>
        </p:txBody>
      </p:sp>
      <p:sp>
        <p:nvSpPr>
          <p:cNvPr id="11" name="Flèche : droite 10">
            <a:extLst>
              <a:ext uri="{FF2B5EF4-FFF2-40B4-BE49-F238E27FC236}">
                <a16:creationId xmlns:a16="http://schemas.microsoft.com/office/drawing/2014/main" id="{884E3E12-65BA-44F6-9A00-DC520B2D656F}"/>
              </a:ext>
            </a:extLst>
          </p:cNvPr>
          <p:cNvSpPr/>
          <p:nvPr/>
        </p:nvSpPr>
        <p:spPr>
          <a:xfrm>
            <a:off x="5919060" y="4690510"/>
            <a:ext cx="571500" cy="365125"/>
          </a:xfrm>
          <a:prstGeom prst="rightArrow">
            <a:avLst/>
          </a:prstGeom>
          <a:solidFill>
            <a:srgbClr val="1C0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570B7884-06EE-4AB1-B53A-B4CC574FE308}"/>
              </a:ext>
            </a:extLst>
          </p:cNvPr>
          <p:cNvPicPr>
            <a:picLocks noChangeAspect="1"/>
          </p:cNvPicPr>
          <p:nvPr/>
        </p:nvPicPr>
        <p:blipFill>
          <a:blip r:embed="rId3"/>
          <a:stretch>
            <a:fillRect/>
          </a:stretch>
        </p:blipFill>
        <p:spPr>
          <a:xfrm>
            <a:off x="6889648" y="3728146"/>
            <a:ext cx="4095750" cy="2457450"/>
          </a:xfrm>
          <a:prstGeom prst="rect">
            <a:avLst/>
          </a:prstGeom>
        </p:spPr>
      </p:pic>
      <p:pic>
        <p:nvPicPr>
          <p:cNvPr id="18" name="Image 17">
            <a:extLst>
              <a:ext uri="{FF2B5EF4-FFF2-40B4-BE49-F238E27FC236}">
                <a16:creationId xmlns:a16="http://schemas.microsoft.com/office/drawing/2014/main" id="{C16690F3-BC06-4CF8-976C-728E67E2FB93}"/>
              </a:ext>
            </a:extLst>
          </p:cNvPr>
          <p:cNvPicPr>
            <a:picLocks noChangeAspect="1"/>
          </p:cNvPicPr>
          <p:nvPr/>
        </p:nvPicPr>
        <p:blipFill>
          <a:blip r:embed="rId4"/>
          <a:stretch>
            <a:fillRect/>
          </a:stretch>
        </p:blipFill>
        <p:spPr>
          <a:xfrm>
            <a:off x="4154589" y="3763328"/>
            <a:ext cx="1247775" cy="2266950"/>
          </a:xfrm>
          <a:prstGeom prst="rect">
            <a:avLst/>
          </a:prstGeom>
        </p:spPr>
      </p:pic>
      <p:sp>
        <p:nvSpPr>
          <p:cNvPr id="13" name="Titre 2">
            <a:extLst>
              <a:ext uri="{FF2B5EF4-FFF2-40B4-BE49-F238E27FC236}">
                <a16:creationId xmlns:a16="http://schemas.microsoft.com/office/drawing/2014/main" id="{AC3C430C-BA89-4683-B205-E55EE8C75B6A}"/>
              </a:ext>
            </a:extLst>
          </p:cNvPr>
          <p:cNvSpPr>
            <a:spLocks noGrp="1"/>
          </p:cNvSpPr>
          <p:nvPr>
            <p:ph type="ctrTitle"/>
          </p:nvPr>
        </p:nvSpPr>
        <p:spPr>
          <a:xfrm>
            <a:off x="469384" y="49217"/>
            <a:ext cx="10134369" cy="1002552"/>
          </a:xfrm>
        </p:spPr>
        <p:txBody>
          <a:bodyPr rtlCol="0"/>
          <a:lstStyle/>
          <a:p>
            <a:pPr rtl="0"/>
            <a:r>
              <a:rPr lang="fr-FR" b="1" dirty="0">
                <a:solidFill>
                  <a:schemeClr val="bg1"/>
                </a:solidFill>
              </a:rPr>
              <a:t>an</a:t>
            </a:r>
            <a:r>
              <a:rPr lang="fr-FR" b="1" dirty="0">
                <a:solidFill>
                  <a:srgbClr val="280547"/>
                </a:solidFill>
              </a:rPr>
              <a:t>nexes</a:t>
            </a:r>
          </a:p>
        </p:txBody>
      </p:sp>
    </p:spTree>
    <p:extLst>
      <p:ext uri="{BB962C8B-B14F-4D97-AF65-F5344CB8AC3E}">
        <p14:creationId xmlns:p14="http://schemas.microsoft.com/office/powerpoint/2010/main" val="348023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3F976B2-49F8-4AB2-A258-521C23B744AA}"/>
              </a:ext>
            </a:extLst>
          </p:cNvPr>
          <p:cNvSpPr>
            <a:spLocks noGrp="1"/>
          </p:cNvSpPr>
          <p:nvPr>
            <p:ph type="body" sz="quarter" idx="14"/>
          </p:nvPr>
        </p:nvSpPr>
        <p:spPr/>
        <p:txBody>
          <a:bodyPr>
            <a:noAutofit/>
          </a:bodyPr>
          <a:lstStyle/>
          <a:p>
            <a:r>
              <a:rPr lang="fr-FR" sz="1800" dirty="0"/>
              <a:t>La société « Marco </a:t>
            </a:r>
            <a:r>
              <a:rPr lang="fr-FR" sz="1800" dirty="0" err="1"/>
              <a:t>Casion</a:t>
            </a:r>
            <a:r>
              <a:rPr lang="fr-FR" sz="1800" dirty="0"/>
              <a:t> » achète des voitures d’occasion en Inde. </a:t>
            </a:r>
          </a:p>
          <a:p>
            <a:r>
              <a:rPr lang="fr-FR" sz="1800" dirty="0"/>
              <a:t>Marco (gérant de la société) avait pour habitude de faire des offres de reprise via un questionnaire en ligne et une réponse personnalisée par email.</a:t>
            </a:r>
          </a:p>
          <a:p>
            <a:endParaRPr lang="fr-FR" sz="1800" dirty="0"/>
          </a:p>
          <a:p>
            <a:r>
              <a:rPr lang="fr-FR" sz="1800" dirty="0"/>
              <a:t>Pour gagner du temps il a décidé de moderniser son process en donnant une réponse immédiate via son site internet, à l’aide d’un formulaire qui prend en compte un certain nombre de critères.</a:t>
            </a:r>
          </a:p>
          <a:p>
            <a:r>
              <a:rPr lang="fr-FR" sz="1800" dirty="0"/>
              <a:t>Afin d’attirer de nouveaux clients, Marco propose des prix de rachat 9% plus cher que la moyenne.</a:t>
            </a:r>
          </a:p>
        </p:txBody>
      </p:sp>
      <p:sp>
        <p:nvSpPr>
          <p:cNvPr id="4" name="Espace réservé du pied de page 3">
            <a:extLst>
              <a:ext uri="{FF2B5EF4-FFF2-40B4-BE49-F238E27FC236}">
                <a16:creationId xmlns:a16="http://schemas.microsoft.com/office/drawing/2014/main" id="{2EA8B3D2-D3DA-48E1-B708-B05D7106EA11}"/>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8B87B050-ACF3-4140-9E9F-33239E61EF8E}"/>
              </a:ext>
            </a:extLst>
          </p:cNvPr>
          <p:cNvSpPr>
            <a:spLocks noGrp="1"/>
          </p:cNvSpPr>
          <p:nvPr>
            <p:ph type="sldNum" sz="quarter" idx="12"/>
          </p:nvPr>
        </p:nvSpPr>
        <p:spPr/>
        <p:txBody>
          <a:bodyPr/>
          <a:lstStyle/>
          <a:p>
            <a:pPr rtl="0"/>
            <a:fld id="{31FEFF75-79D2-EE46-877B-299D1510E681}" type="slidenum">
              <a:rPr lang="fr-FR" noProof="0" smtClean="0"/>
              <a:t>3</a:t>
            </a:fld>
            <a:endParaRPr lang="fr-FR" noProof="0"/>
          </a:p>
        </p:txBody>
      </p:sp>
      <p:sp>
        <p:nvSpPr>
          <p:cNvPr id="6" name="Titre 1">
            <a:extLst>
              <a:ext uri="{FF2B5EF4-FFF2-40B4-BE49-F238E27FC236}">
                <a16:creationId xmlns:a16="http://schemas.microsoft.com/office/drawing/2014/main" id="{75475855-791F-4E5F-B33E-3EFEE062E955}"/>
              </a:ext>
            </a:extLst>
          </p:cNvPr>
          <p:cNvSpPr txBox="1">
            <a:spLocks/>
          </p:cNvSpPr>
          <p:nvPr/>
        </p:nvSpPr>
        <p:spPr>
          <a:xfrm>
            <a:off x="560521" y="22145"/>
            <a:ext cx="10134369" cy="10025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fr-FR" b="1" dirty="0">
                <a:solidFill>
                  <a:schemeClr val="bg1"/>
                </a:solidFill>
              </a:rPr>
              <a:t>Be</a:t>
            </a:r>
            <a:r>
              <a:rPr lang="fr-FR" b="1" dirty="0">
                <a:solidFill>
                  <a:srgbClr val="280547"/>
                </a:solidFill>
              </a:rPr>
              <a:t>soin client</a:t>
            </a:r>
          </a:p>
        </p:txBody>
      </p:sp>
    </p:spTree>
    <p:extLst>
      <p:ext uri="{BB962C8B-B14F-4D97-AF65-F5344CB8AC3E}">
        <p14:creationId xmlns:p14="http://schemas.microsoft.com/office/powerpoint/2010/main" val="17693623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1CE1663-3F29-4F53-B94F-A65B89E48ADA}"/>
              </a:ext>
            </a:extLst>
          </p:cNvPr>
          <p:cNvPicPr>
            <a:picLocks noChangeAspect="1"/>
          </p:cNvPicPr>
          <p:nvPr/>
        </p:nvPicPr>
        <p:blipFill>
          <a:blip r:embed="rId2"/>
          <a:stretch>
            <a:fillRect/>
          </a:stretch>
        </p:blipFill>
        <p:spPr>
          <a:xfrm>
            <a:off x="3309745" y="3074529"/>
            <a:ext cx="6889719" cy="2873326"/>
          </a:xfrm>
          <a:prstGeom prst="rect">
            <a:avLst/>
          </a:prstGeom>
        </p:spPr>
      </p:pic>
      <p:sp>
        <p:nvSpPr>
          <p:cNvPr id="9" name="ZoneTexte 8">
            <a:extLst>
              <a:ext uri="{FF2B5EF4-FFF2-40B4-BE49-F238E27FC236}">
                <a16:creationId xmlns:a16="http://schemas.microsoft.com/office/drawing/2014/main" id="{13DDC7CC-2EAF-416C-A3E8-70A222B19532}"/>
              </a:ext>
            </a:extLst>
          </p:cNvPr>
          <p:cNvSpPr txBox="1"/>
          <p:nvPr/>
        </p:nvSpPr>
        <p:spPr>
          <a:xfrm>
            <a:off x="1687420" y="1788160"/>
            <a:ext cx="10014170" cy="646331"/>
          </a:xfrm>
          <a:prstGeom prst="rect">
            <a:avLst/>
          </a:prstGeom>
          <a:noFill/>
        </p:spPr>
        <p:txBody>
          <a:bodyPr wrap="square" rtlCol="0">
            <a:spAutoFit/>
          </a:bodyPr>
          <a:lstStyle/>
          <a:p>
            <a:pPr algn="ctr"/>
            <a:r>
              <a:rPr lang="fr-FR" dirty="0">
                <a:latin typeface="+mj-lt"/>
              </a:rPr>
              <a:t>Base de données relationnelles contenant la liste des véhicules (et leurs caractéristiques) vendues en Inde sur les dernières années.</a:t>
            </a:r>
          </a:p>
        </p:txBody>
      </p:sp>
      <p:sp>
        <p:nvSpPr>
          <p:cNvPr id="3" name="Espace réservé du pied de page 2">
            <a:extLst>
              <a:ext uri="{FF2B5EF4-FFF2-40B4-BE49-F238E27FC236}">
                <a16:creationId xmlns:a16="http://schemas.microsoft.com/office/drawing/2014/main" id="{4DC5763D-7083-4297-AC11-99AB9606165F}"/>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50705558-524B-4575-ABE1-4E9CF681E249}"/>
              </a:ext>
            </a:extLst>
          </p:cNvPr>
          <p:cNvSpPr>
            <a:spLocks noGrp="1"/>
          </p:cNvSpPr>
          <p:nvPr>
            <p:ph type="sldNum" sz="quarter" idx="12"/>
          </p:nvPr>
        </p:nvSpPr>
        <p:spPr/>
        <p:txBody>
          <a:bodyPr/>
          <a:lstStyle/>
          <a:p>
            <a:pPr rtl="0"/>
            <a:fld id="{31FEFF75-79D2-EE46-877B-299D1510E681}" type="slidenum">
              <a:rPr lang="fr-FR" noProof="0" smtClean="0"/>
              <a:t>4</a:t>
            </a:fld>
            <a:endParaRPr lang="fr-FR" noProof="0"/>
          </a:p>
        </p:txBody>
      </p:sp>
      <p:sp>
        <p:nvSpPr>
          <p:cNvPr id="10" name="Titre 2">
            <a:extLst>
              <a:ext uri="{FF2B5EF4-FFF2-40B4-BE49-F238E27FC236}">
                <a16:creationId xmlns:a16="http://schemas.microsoft.com/office/drawing/2014/main" id="{4D78B009-B930-40FF-97F4-7F5CCAED55A2}"/>
              </a:ext>
            </a:extLst>
          </p:cNvPr>
          <p:cNvSpPr>
            <a:spLocks noGrp="1"/>
          </p:cNvSpPr>
          <p:nvPr>
            <p:ph type="ctrTitle"/>
          </p:nvPr>
        </p:nvSpPr>
        <p:spPr>
          <a:xfrm>
            <a:off x="400557" y="49217"/>
            <a:ext cx="10134369" cy="1002552"/>
          </a:xfrm>
        </p:spPr>
        <p:txBody>
          <a:bodyPr rtlCol="0"/>
          <a:lstStyle/>
          <a:p>
            <a:r>
              <a:rPr lang="fr-FR" b="1" dirty="0">
                <a:solidFill>
                  <a:schemeClr val="bg1"/>
                </a:solidFill>
              </a:rPr>
              <a:t>do</a:t>
            </a:r>
            <a:r>
              <a:rPr lang="fr-FR" b="1" dirty="0">
                <a:solidFill>
                  <a:srgbClr val="280547"/>
                </a:solidFill>
              </a:rPr>
              <a:t>nnées mises à disposition</a:t>
            </a:r>
          </a:p>
        </p:txBody>
      </p:sp>
    </p:spTree>
    <p:extLst>
      <p:ext uri="{BB962C8B-B14F-4D97-AF65-F5344CB8AC3E}">
        <p14:creationId xmlns:p14="http://schemas.microsoft.com/office/powerpoint/2010/main" val="35709468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2B178B4-CDED-454C-BED2-2E2B10ADA703}"/>
              </a:ext>
            </a:extLst>
          </p:cNvPr>
          <p:cNvSpPr>
            <a:spLocks noGrp="1"/>
          </p:cNvSpPr>
          <p:nvPr>
            <p:ph type="ctrTitle"/>
          </p:nvPr>
        </p:nvSpPr>
        <p:spPr>
          <a:xfrm>
            <a:off x="400557" y="49217"/>
            <a:ext cx="10134369" cy="1002552"/>
          </a:xfrm>
        </p:spPr>
        <p:txBody>
          <a:bodyPr rtlCol="0"/>
          <a:lstStyle/>
          <a:p>
            <a:r>
              <a:rPr lang="fr-FR" b="1" dirty="0">
                <a:solidFill>
                  <a:schemeClr val="bg1"/>
                </a:solidFill>
              </a:rPr>
              <a:t>do</a:t>
            </a:r>
            <a:r>
              <a:rPr lang="fr-FR" b="1" dirty="0">
                <a:solidFill>
                  <a:srgbClr val="280547"/>
                </a:solidFill>
              </a:rPr>
              <a:t>nnées mises à disposition - </a:t>
            </a:r>
            <a:r>
              <a:rPr lang="fr-FR" b="1" dirty="0" err="1">
                <a:solidFill>
                  <a:srgbClr val="280547"/>
                </a:solidFill>
              </a:rPr>
              <a:t>features</a:t>
            </a:r>
            <a:endParaRPr lang="fr-FR" b="1" dirty="0">
              <a:solidFill>
                <a:srgbClr val="280547"/>
              </a:solidFill>
            </a:endParaRPr>
          </a:p>
        </p:txBody>
      </p:sp>
      <p:sp>
        <p:nvSpPr>
          <p:cNvPr id="2" name="Espace réservé du pied de page 1">
            <a:extLst>
              <a:ext uri="{FF2B5EF4-FFF2-40B4-BE49-F238E27FC236}">
                <a16:creationId xmlns:a16="http://schemas.microsoft.com/office/drawing/2014/main" id="{D6373F2B-F3D6-4CE3-B43C-3C0970033CB4}"/>
              </a:ext>
            </a:extLst>
          </p:cNvPr>
          <p:cNvSpPr>
            <a:spLocks noGrp="1"/>
          </p:cNvSpPr>
          <p:nvPr>
            <p:ph type="ftr" sz="quarter" idx="11"/>
          </p:nvPr>
        </p:nvSpPr>
        <p:spPr/>
        <p:txBody>
          <a:bodyPr/>
          <a:lstStyle/>
          <a:p>
            <a:pPr rtl="0"/>
            <a:r>
              <a:rPr lang="fr-FR" noProof="0" dirty="0"/>
              <a:t>Thomas </a:t>
            </a:r>
            <a:r>
              <a:rPr lang="fr-FR" noProof="0" dirty="0" err="1"/>
              <a:t>Cassagne</a:t>
            </a:r>
            <a:r>
              <a:rPr lang="fr-FR" noProof="0" dirty="0"/>
              <a:t> - Présentation E2</a:t>
            </a:r>
          </a:p>
        </p:txBody>
      </p:sp>
      <p:sp>
        <p:nvSpPr>
          <p:cNvPr id="4" name="Espace réservé du numéro de diapositive 3">
            <a:extLst>
              <a:ext uri="{FF2B5EF4-FFF2-40B4-BE49-F238E27FC236}">
                <a16:creationId xmlns:a16="http://schemas.microsoft.com/office/drawing/2014/main" id="{DBB32A33-8F34-409D-9EA2-013A7D07A22B}"/>
              </a:ext>
            </a:extLst>
          </p:cNvPr>
          <p:cNvSpPr>
            <a:spLocks noGrp="1"/>
          </p:cNvSpPr>
          <p:nvPr>
            <p:ph type="sldNum" sz="quarter" idx="12"/>
          </p:nvPr>
        </p:nvSpPr>
        <p:spPr/>
        <p:txBody>
          <a:bodyPr/>
          <a:lstStyle/>
          <a:p>
            <a:pPr rtl="0"/>
            <a:fld id="{31FEFF75-79D2-EE46-877B-299D1510E681}" type="slidenum">
              <a:rPr lang="fr-FR" noProof="0" smtClean="0"/>
              <a:t>5</a:t>
            </a:fld>
            <a:endParaRPr lang="fr-FR" noProof="0"/>
          </a:p>
        </p:txBody>
      </p:sp>
      <p:pic>
        <p:nvPicPr>
          <p:cNvPr id="10" name="Image 9">
            <a:extLst>
              <a:ext uri="{FF2B5EF4-FFF2-40B4-BE49-F238E27FC236}">
                <a16:creationId xmlns:a16="http://schemas.microsoft.com/office/drawing/2014/main" id="{37DB21C1-CCB5-4D26-BA77-7F22F4462BC0}"/>
              </a:ext>
            </a:extLst>
          </p:cNvPr>
          <p:cNvPicPr>
            <a:picLocks noChangeAspect="1"/>
          </p:cNvPicPr>
          <p:nvPr/>
        </p:nvPicPr>
        <p:blipFill>
          <a:blip r:embed="rId3"/>
          <a:stretch>
            <a:fillRect/>
          </a:stretch>
        </p:blipFill>
        <p:spPr>
          <a:xfrm>
            <a:off x="2470017" y="1049544"/>
            <a:ext cx="8212394" cy="5727493"/>
          </a:xfrm>
          <a:prstGeom prst="rect">
            <a:avLst/>
          </a:prstGeom>
        </p:spPr>
      </p:pic>
    </p:spTree>
    <p:extLst>
      <p:ext uri="{BB962C8B-B14F-4D97-AF65-F5344CB8AC3E}">
        <p14:creationId xmlns:p14="http://schemas.microsoft.com/office/powerpoint/2010/main" val="26739491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1D157F0-25A9-4730-8EF4-C837FADE2F29}"/>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7E509FF-3BC0-4DFA-B1D4-EC925CDF6F9E}"/>
              </a:ext>
            </a:extLst>
          </p:cNvPr>
          <p:cNvSpPr>
            <a:spLocks noGrp="1"/>
          </p:cNvSpPr>
          <p:nvPr>
            <p:ph type="sldNum" sz="quarter" idx="12"/>
          </p:nvPr>
        </p:nvSpPr>
        <p:spPr/>
        <p:txBody>
          <a:bodyPr/>
          <a:lstStyle/>
          <a:p>
            <a:pPr rtl="0"/>
            <a:fld id="{31FEFF75-79D2-EE46-877B-299D1510E681}" type="slidenum">
              <a:rPr lang="fr-FR" noProof="0" smtClean="0"/>
              <a:t>6</a:t>
            </a:fld>
            <a:endParaRPr lang="fr-FR" noProof="0"/>
          </a:p>
        </p:txBody>
      </p:sp>
      <p:pic>
        <p:nvPicPr>
          <p:cNvPr id="6" name="Image 5">
            <a:extLst>
              <a:ext uri="{FF2B5EF4-FFF2-40B4-BE49-F238E27FC236}">
                <a16:creationId xmlns:a16="http://schemas.microsoft.com/office/drawing/2014/main" id="{8321FBFE-D53C-4E02-8444-37F468527FF9}"/>
              </a:ext>
            </a:extLst>
          </p:cNvPr>
          <p:cNvPicPr>
            <a:picLocks noChangeAspect="1"/>
          </p:cNvPicPr>
          <p:nvPr/>
        </p:nvPicPr>
        <p:blipFill>
          <a:blip r:embed="rId3"/>
          <a:stretch>
            <a:fillRect/>
          </a:stretch>
        </p:blipFill>
        <p:spPr>
          <a:xfrm>
            <a:off x="1791276" y="1219200"/>
            <a:ext cx="9809406" cy="4760810"/>
          </a:xfrm>
          <a:prstGeom prst="rect">
            <a:avLst/>
          </a:prstGeom>
        </p:spPr>
      </p:pic>
      <p:sp>
        <p:nvSpPr>
          <p:cNvPr id="12" name="Titre 2">
            <a:extLst>
              <a:ext uri="{FF2B5EF4-FFF2-40B4-BE49-F238E27FC236}">
                <a16:creationId xmlns:a16="http://schemas.microsoft.com/office/drawing/2014/main" id="{D8996DD5-ED8D-43FF-9AD5-2B39BE627AEE}"/>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originale - distribution</a:t>
            </a:r>
          </a:p>
        </p:txBody>
      </p:sp>
      <p:sp>
        <p:nvSpPr>
          <p:cNvPr id="2" name="Ellipse 1">
            <a:extLst>
              <a:ext uri="{FF2B5EF4-FFF2-40B4-BE49-F238E27FC236}">
                <a16:creationId xmlns:a16="http://schemas.microsoft.com/office/drawing/2014/main" id="{18A63B43-799A-480B-8025-A232A29B67E2}"/>
              </a:ext>
            </a:extLst>
          </p:cNvPr>
          <p:cNvSpPr/>
          <p:nvPr/>
        </p:nvSpPr>
        <p:spPr>
          <a:xfrm>
            <a:off x="11012131" y="3136491"/>
            <a:ext cx="383458" cy="3932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3267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1D157F0-25A9-4730-8EF4-C837FADE2F29}"/>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7E509FF-3BC0-4DFA-B1D4-EC925CDF6F9E}"/>
              </a:ext>
            </a:extLst>
          </p:cNvPr>
          <p:cNvSpPr>
            <a:spLocks noGrp="1"/>
          </p:cNvSpPr>
          <p:nvPr>
            <p:ph type="sldNum" sz="quarter" idx="12"/>
          </p:nvPr>
        </p:nvSpPr>
        <p:spPr/>
        <p:txBody>
          <a:bodyPr/>
          <a:lstStyle/>
          <a:p>
            <a:pPr rtl="0"/>
            <a:fld id="{31FEFF75-79D2-EE46-877B-299D1510E681}" type="slidenum">
              <a:rPr lang="fr-FR" noProof="0" smtClean="0"/>
              <a:t>7</a:t>
            </a:fld>
            <a:endParaRPr lang="fr-FR" noProof="0"/>
          </a:p>
        </p:txBody>
      </p:sp>
      <p:pic>
        <p:nvPicPr>
          <p:cNvPr id="7" name="Image 6">
            <a:extLst>
              <a:ext uri="{FF2B5EF4-FFF2-40B4-BE49-F238E27FC236}">
                <a16:creationId xmlns:a16="http://schemas.microsoft.com/office/drawing/2014/main" id="{5CF989CD-A0A5-4922-A55B-6EEB6FF4447A}"/>
              </a:ext>
            </a:extLst>
          </p:cNvPr>
          <p:cNvPicPr>
            <a:picLocks noChangeAspect="1"/>
          </p:cNvPicPr>
          <p:nvPr/>
        </p:nvPicPr>
        <p:blipFill rotWithShape="1">
          <a:blip r:embed="rId3"/>
          <a:srcRect l="1264" r="3125"/>
          <a:stretch/>
        </p:blipFill>
        <p:spPr>
          <a:xfrm>
            <a:off x="1514353" y="3441203"/>
            <a:ext cx="10360303" cy="2999159"/>
          </a:xfrm>
          <a:prstGeom prst="rect">
            <a:avLst/>
          </a:prstGeom>
        </p:spPr>
      </p:pic>
      <p:sp>
        <p:nvSpPr>
          <p:cNvPr id="10" name="Rectangle 9">
            <a:extLst>
              <a:ext uri="{FF2B5EF4-FFF2-40B4-BE49-F238E27FC236}">
                <a16:creationId xmlns:a16="http://schemas.microsoft.com/office/drawing/2014/main" id="{2A47D64E-9144-4A7A-9578-C80A8FFF2702}"/>
              </a:ext>
            </a:extLst>
          </p:cNvPr>
          <p:cNvSpPr/>
          <p:nvPr/>
        </p:nvSpPr>
        <p:spPr>
          <a:xfrm>
            <a:off x="2463956" y="5223013"/>
            <a:ext cx="9410700" cy="220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pic>
        <p:nvPicPr>
          <p:cNvPr id="11" name="Image 10">
            <a:extLst>
              <a:ext uri="{FF2B5EF4-FFF2-40B4-BE49-F238E27FC236}">
                <a16:creationId xmlns:a16="http://schemas.microsoft.com/office/drawing/2014/main" id="{3DA91B65-67C6-45CB-A5CA-98D4C73F64CF}"/>
              </a:ext>
            </a:extLst>
          </p:cNvPr>
          <p:cNvPicPr>
            <a:picLocks noChangeAspect="1"/>
          </p:cNvPicPr>
          <p:nvPr/>
        </p:nvPicPr>
        <p:blipFill>
          <a:blip r:embed="rId4"/>
          <a:stretch>
            <a:fillRect/>
          </a:stretch>
        </p:blipFill>
        <p:spPr>
          <a:xfrm>
            <a:off x="1514353" y="1124417"/>
            <a:ext cx="5131284" cy="2138461"/>
          </a:xfrm>
          <a:prstGeom prst="rect">
            <a:avLst/>
          </a:prstGeom>
        </p:spPr>
      </p:pic>
      <p:sp>
        <p:nvSpPr>
          <p:cNvPr id="12" name="Rectangle 11">
            <a:extLst>
              <a:ext uri="{FF2B5EF4-FFF2-40B4-BE49-F238E27FC236}">
                <a16:creationId xmlns:a16="http://schemas.microsoft.com/office/drawing/2014/main" id="{4FCE2ADA-DDD5-4B98-8F19-BD25200DD710}"/>
              </a:ext>
            </a:extLst>
          </p:cNvPr>
          <p:cNvSpPr/>
          <p:nvPr/>
        </p:nvSpPr>
        <p:spPr>
          <a:xfrm>
            <a:off x="3383280" y="3020571"/>
            <a:ext cx="706120" cy="1849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3" name="Rectangle 12">
            <a:extLst>
              <a:ext uri="{FF2B5EF4-FFF2-40B4-BE49-F238E27FC236}">
                <a16:creationId xmlns:a16="http://schemas.microsoft.com/office/drawing/2014/main" id="{852A25B4-546F-40D1-AF36-ED7F73A7C5B8}"/>
              </a:ext>
            </a:extLst>
          </p:cNvPr>
          <p:cNvSpPr/>
          <p:nvPr/>
        </p:nvSpPr>
        <p:spPr>
          <a:xfrm>
            <a:off x="4214813" y="2224916"/>
            <a:ext cx="528638" cy="1849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Titre 2">
            <a:extLst>
              <a:ext uri="{FF2B5EF4-FFF2-40B4-BE49-F238E27FC236}">
                <a16:creationId xmlns:a16="http://schemas.microsoft.com/office/drawing/2014/main" id="{582ECBD3-7195-485B-A254-9F1005C7C27A}"/>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originale - distribution</a:t>
            </a:r>
          </a:p>
        </p:txBody>
      </p:sp>
    </p:spTree>
    <p:extLst>
      <p:ext uri="{BB962C8B-B14F-4D97-AF65-F5344CB8AC3E}">
        <p14:creationId xmlns:p14="http://schemas.microsoft.com/office/powerpoint/2010/main" val="30172581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D28E05D-8C7E-4BE1-8915-9489E101459D}"/>
              </a:ext>
            </a:extLst>
          </p:cNvPr>
          <p:cNvPicPr>
            <a:picLocks noChangeAspect="1"/>
          </p:cNvPicPr>
          <p:nvPr/>
        </p:nvPicPr>
        <p:blipFill rotWithShape="1">
          <a:blip r:embed="rId3"/>
          <a:srcRect b="3347"/>
          <a:stretch/>
        </p:blipFill>
        <p:spPr>
          <a:xfrm>
            <a:off x="1924876" y="971920"/>
            <a:ext cx="8639803" cy="2821475"/>
          </a:xfrm>
          <a:prstGeom prst="rect">
            <a:avLst/>
          </a:prstGeom>
        </p:spPr>
      </p:pic>
      <p:sp>
        <p:nvSpPr>
          <p:cNvPr id="3" name="Espace réservé du pied de page 2">
            <a:extLst>
              <a:ext uri="{FF2B5EF4-FFF2-40B4-BE49-F238E27FC236}">
                <a16:creationId xmlns:a16="http://schemas.microsoft.com/office/drawing/2014/main" id="{86DA5E3A-03EE-43F0-ABC6-2A1A2DE48382}"/>
              </a:ext>
            </a:extLst>
          </p:cNvPr>
          <p:cNvSpPr>
            <a:spLocks noGrp="1"/>
          </p:cNvSpPr>
          <p:nvPr>
            <p:ph type="ftr" sz="quarter" idx="11"/>
          </p:nvPr>
        </p:nvSpPr>
        <p:spPr/>
        <p:txBody>
          <a:bodyPr/>
          <a:lstStyle/>
          <a:p>
            <a:pPr rtl="0"/>
            <a:r>
              <a:rPr lang="fr-FR" noProof="0"/>
              <a:t>Thomas Cassagne - Présentation E2</a:t>
            </a:r>
          </a:p>
        </p:txBody>
      </p:sp>
      <p:sp>
        <p:nvSpPr>
          <p:cNvPr id="5" name="Espace réservé du numéro de diapositive 4">
            <a:extLst>
              <a:ext uri="{FF2B5EF4-FFF2-40B4-BE49-F238E27FC236}">
                <a16:creationId xmlns:a16="http://schemas.microsoft.com/office/drawing/2014/main" id="{4403290B-9E04-4083-9E0B-9FE765FD1D07}"/>
              </a:ext>
            </a:extLst>
          </p:cNvPr>
          <p:cNvSpPr>
            <a:spLocks noGrp="1"/>
          </p:cNvSpPr>
          <p:nvPr>
            <p:ph type="sldNum" sz="quarter" idx="12"/>
          </p:nvPr>
        </p:nvSpPr>
        <p:spPr/>
        <p:txBody>
          <a:bodyPr/>
          <a:lstStyle/>
          <a:p>
            <a:pPr rtl="0"/>
            <a:fld id="{31FEFF75-79D2-EE46-877B-299D1510E681}" type="slidenum">
              <a:rPr lang="fr-FR" noProof="0" smtClean="0"/>
              <a:t>8</a:t>
            </a:fld>
            <a:endParaRPr lang="fr-FR" noProof="0"/>
          </a:p>
        </p:txBody>
      </p:sp>
      <p:pic>
        <p:nvPicPr>
          <p:cNvPr id="8" name="Image 7">
            <a:extLst>
              <a:ext uri="{FF2B5EF4-FFF2-40B4-BE49-F238E27FC236}">
                <a16:creationId xmlns:a16="http://schemas.microsoft.com/office/drawing/2014/main" id="{08DACCFF-4B05-4FDF-AFEC-6E78D972C3EF}"/>
              </a:ext>
            </a:extLst>
          </p:cNvPr>
          <p:cNvPicPr>
            <a:picLocks noChangeAspect="1"/>
          </p:cNvPicPr>
          <p:nvPr/>
        </p:nvPicPr>
        <p:blipFill>
          <a:blip r:embed="rId4"/>
          <a:stretch>
            <a:fillRect/>
          </a:stretch>
        </p:blipFill>
        <p:spPr>
          <a:xfrm>
            <a:off x="1924876" y="3816892"/>
            <a:ext cx="8639803" cy="2951594"/>
          </a:xfrm>
          <a:prstGeom prst="rect">
            <a:avLst/>
          </a:prstGeom>
        </p:spPr>
      </p:pic>
      <p:sp>
        <p:nvSpPr>
          <p:cNvPr id="9" name="Titre 2">
            <a:extLst>
              <a:ext uri="{FF2B5EF4-FFF2-40B4-BE49-F238E27FC236}">
                <a16:creationId xmlns:a16="http://schemas.microsoft.com/office/drawing/2014/main" id="{E806DF82-37CB-47E0-A825-D2EEC1219A9D}"/>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originale - visualisation</a:t>
            </a:r>
          </a:p>
        </p:txBody>
      </p:sp>
    </p:spTree>
    <p:extLst>
      <p:ext uri="{BB962C8B-B14F-4D97-AF65-F5344CB8AC3E}">
        <p14:creationId xmlns:p14="http://schemas.microsoft.com/office/powerpoint/2010/main" val="35595737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04F89C-D6AC-49AA-9BD7-BFD1C53DC962}"/>
              </a:ext>
            </a:extLst>
          </p:cNvPr>
          <p:cNvPicPr>
            <a:picLocks noChangeAspect="1"/>
          </p:cNvPicPr>
          <p:nvPr/>
        </p:nvPicPr>
        <p:blipFill rotWithShape="1">
          <a:blip r:embed="rId3"/>
          <a:srcRect b="2193"/>
          <a:stretch/>
        </p:blipFill>
        <p:spPr>
          <a:xfrm>
            <a:off x="2017542" y="958272"/>
            <a:ext cx="8733969" cy="2847495"/>
          </a:xfrm>
          <a:prstGeom prst="rect">
            <a:avLst/>
          </a:prstGeom>
        </p:spPr>
      </p:pic>
      <p:sp>
        <p:nvSpPr>
          <p:cNvPr id="3" name="Espace réservé du pied de page 2">
            <a:extLst>
              <a:ext uri="{FF2B5EF4-FFF2-40B4-BE49-F238E27FC236}">
                <a16:creationId xmlns:a16="http://schemas.microsoft.com/office/drawing/2014/main" id="{ACE7AC1F-50BE-443E-8312-15ED045A2854}"/>
              </a:ext>
            </a:extLst>
          </p:cNvPr>
          <p:cNvSpPr>
            <a:spLocks noGrp="1"/>
          </p:cNvSpPr>
          <p:nvPr>
            <p:ph type="ftr" sz="quarter" idx="11"/>
          </p:nvPr>
        </p:nvSpPr>
        <p:spPr/>
        <p:txBody>
          <a:bodyPr/>
          <a:lstStyle/>
          <a:p>
            <a:pPr rtl="0"/>
            <a:r>
              <a:rPr lang="fr-FR" noProof="0"/>
              <a:t>Thomas Cassagne - Présentation E2</a:t>
            </a:r>
          </a:p>
        </p:txBody>
      </p:sp>
      <p:sp>
        <p:nvSpPr>
          <p:cNvPr id="4" name="Espace réservé du numéro de diapositive 3">
            <a:extLst>
              <a:ext uri="{FF2B5EF4-FFF2-40B4-BE49-F238E27FC236}">
                <a16:creationId xmlns:a16="http://schemas.microsoft.com/office/drawing/2014/main" id="{B17D4A39-7F11-4D5F-BEB3-B209C488F33A}"/>
              </a:ext>
            </a:extLst>
          </p:cNvPr>
          <p:cNvSpPr>
            <a:spLocks noGrp="1"/>
          </p:cNvSpPr>
          <p:nvPr>
            <p:ph type="sldNum" sz="quarter" idx="12"/>
          </p:nvPr>
        </p:nvSpPr>
        <p:spPr/>
        <p:txBody>
          <a:bodyPr/>
          <a:lstStyle/>
          <a:p>
            <a:pPr rtl="0"/>
            <a:fld id="{31FEFF75-79D2-EE46-877B-299D1510E681}" type="slidenum">
              <a:rPr lang="fr-FR" noProof="0" smtClean="0"/>
              <a:t>9</a:t>
            </a:fld>
            <a:endParaRPr lang="fr-FR" noProof="0"/>
          </a:p>
        </p:txBody>
      </p:sp>
      <p:pic>
        <p:nvPicPr>
          <p:cNvPr id="10" name="Image 9">
            <a:extLst>
              <a:ext uri="{FF2B5EF4-FFF2-40B4-BE49-F238E27FC236}">
                <a16:creationId xmlns:a16="http://schemas.microsoft.com/office/drawing/2014/main" id="{8B479316-544A-4F59-900E-428A9F8ABDEE}"/>
              </a:ext>
            </a:extLst>
          </p:cNvPr>
          <p:cNvPicPr>
            <a:picLocks noChangeAspect="1"/>
          </p:cNvPicPr>
          <p:nvPr/>
        </p:nvPicPr>
        <p:blipFill rotWithShape="1">
          <a:blip r:embed="rId4"/>
          <a:srcRect b="3322"/>
          <a:stretch/>
        </p:blipFill>
        <p:spPr>
          <a:xfrm>
            <a:off x="2149080" y="3831167"/>
            <a:ext cx="8640531" cy="2984500"/>
          </a:xfrm>
          <a:prstGeom prst="rect">
            <a:avLst/>
          </a:prstGeom>
        </p:spPr>
      </p:pic>
      <p:pic>
        <p:nvPicPr>
          <p:cNvPr id="7" name="Image 6">
            <a:extLst>
              <a:ext uri="{FF2B5EF4-FFF2-40B4-BE49-F238E27FC236}">
                <a16:creationId xmlns:a16="http://schemas.microsoft.com/office/drawing/2014/main" id="{5534CEF4-1E66-4C5F-A860-00E95895C02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515490" y="1050097"/>
            <a:ext cx="4246200" cy="2289767"/>
          </a:xfrm>
          <a:prstGeom prst="rect">
            <a:avLst/>
          </a:prstGeom>
          <a:noFill/>
          <a:ln>
            <a:noFill/>
          </a:ln>
        </p:spPr>
      </p:pic>
      <p:sp>
        <p:nvSpPr>
          <p:cNvPr id="8" name="Rectangle 7">
            <a:extLst>
              <a:ext uri="{FF2B5EF4-FFF2-40B4-BE49-F238E27FC236}">
                <a16:creationId xmlns:a16="http://schemas.microsoft.com/office/drawing/2014/main" id="{73143567-528C-4D3C-B194-E16209CA78FC}"/>
              </a:ext>
            </a:extLst>
          </p:cNvPr>
          <p:cNvSpPr/>
          <p:nvPr/>
        </p:nvSpPr>
        <p:spPr>
          <a:xfrm>
            <a:off x="9245917" y="1371600"/>
            <a:ext cx="225425" cy="19936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Rectangle 8">
            <a:extLst>
              <a:ext uri="{FF2B5EF4-FFF2-40B4-BE49-F238E27FC236}">
                <a16:creationId xmlns:a16="http://schemas.microsoft.com/office/drawing/2014/main" id="{50C66EEB-C4D2-4239-961C-9656E9A60AB8}"/>
              </a:ext>
            </a:extLst>
          </p:cNvPr>
          <p:cNvSpPr/>
          <p:nvPr/>
        </p:nvSpPr>
        <p:spPr>
          <a:xfrm>
            <a:off x="11043919" y="1371600"/>
            <a:ext cx="466045" cy="19936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Titre 2">
            <a:extLst>
              <a:ext uri="{FF2B5EF4-FFF2-40B4-BE49-F238E27FC236}">
                <a16:creationId xmlns:a16="http://schemas.microsoft.com/office/drawing/2014/main" id="{8E634946-BCC4-40FB-94DB-60E557B645BE}"/>
              </a:ext>
            </a:extLst>
          </p:cNvPr>
          <p:cNvSpPr>
            <a:spLocks noGrp="1"/>
          </p:cNvSpPr>
          <p:nvPr>
            <p:ph type="ctrTitle"/>
          </p:nvPr>
        </p:nvSpPr>
        <p:spPr>
          <a:xfrm>
            <a:off x="459549" y="49217"/>
            <a:ext cx="10134369" cy="1002552"/>
          </a:xfrm>
        </p:spPr>
        <p:txBody>
          <a:bodyPr rtlCol="0"/>
          <a:lstStyle/>
          <a:p>
            <a:pPr rtl="0"/>
            <a:r>
              <a:rPr lang="fr-FR" b="1" dirty="0" err="1">
                <a:solidFill>
                  <a:schemeClr val="bg1"/>
                </a:solidFill>
              </a:rPr>
              <a:t>AN</a:t>
            </a:r>
            <a:r>
              <a:rPr lang="fr-FR" b="1" dirty="0" err="1">
                <a:solidFill>
                  <a:srgbClr val="280547"/>
                </a:solidFill>
              </a:rPr>
              <a:t>Alyse</a:t>
            </a:r>
            <a:r>
              <a:rPr lang="fr-FR" b="1" dirty="0">
                <a:solidFill>
                  <a:srgbClr val="280547"/>
                </a:solidFill>
              </a:rPr>
              <a:t> originale - visualisation</a:t>
            </a:r>
          </a:p>
        </p:txBody>
      </p:sp>
    </p:spTree>
    <p:extLst>
      <p:ext uri="{BB962C8B-B14F-4D97-AF65-F5344CB8AC3E}">
        <p14:creationId xmlns:p14="http://schemas.microsoft.com/office/powerpoint/2010/main" val="2495595467"/>
      </p:ext>
    </p:extLst>
  </p:cSld>
  <p:clrMapOvr>
    <a:masterClrMapping/>
  </p:clrMapOvr>
  <p:transition spd="slow">
    <p:push dir="u"/>
  </p:transition>
</p:sld>
</file>

<file path=ppt/theme/theme1.xml><?xml version="1.0" encoding="utf-8"?>
<a:theme xmlns:a="http://schemas.openxmlformats.org/drawingml/2006/main" name="Thème Offic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27_TF44450328" id="{05A5C71D-5751-4D66-AC17-330CE514BB2E}" vid="{9DC74778-227D-4583-AA24-B04DE22A3BB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élaborée et moderne</Template>
  <TotalTime>1412</TotalTime>
  <Words>2050</Words>
  <Application>Microsoft Office PowerPoint</Application>
  <PresentationFormat>Grand écran</PresentationFormat>
  <Paragraphs>231</Paragraphs>
  <Slides>29</Slides>
  <Notes>26</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29</vt:i4>
      </vt:variant>
    </vt:vector>
  </HeadingPairs>
  <TitlesOfParts>
    <vt:vector size="40" baseType="lpstr">
      <vt:lpstr>-apple-system</vt:lpstr>
      <vt:lpstr>Arial</vt:lpstr>
      <vt:lpstr>Arial</vt:lpstr>
      <vt:lpstr>Calibri</vt:lpstr>
      <vt:lpstr>Calibri Light</vt:lpstr>
      <vt:lpstr>lato</vt:lpstr>
      <vt:lpstr>Merriweather</vt:lpstr>
      <vt:lpstr>Proxima Nova</vt:lpstr>
      <vt:lpstr>Sagona ExtraLight</vt:lpstr>
      <vt:lpstr>Speak Pro</vt:lpstr>
      <vt:lpstr>Thème Office</vt:lpstr>
      <vt:lpstr>Présentation PowerPoint</vt:lpstr>
      <vt:lpstr>SOMMAIRE</vt:lpstr>
      <vt:lpstr>Présentation PowerPoint</vt:lpstr>
      <vt:lpstr>données mises à disposition</vt:lpstr>
      <vt:lpstr>données mises à disposition - features</vt:lpstr>
      <vt:lpstr>ANAlyse originale - distribution</vt:lpstr>
      <vt:lpstr>ANAlyse originale - distribution</vt:lpstr>
      <vt:lpstr>ANAlyse originale - visualisation</vt:lpstr>
      <vt:lpstr>ANAlyse originale - visualisation</vt:lpstr>
      <vt:lpstr>ANAlyse originale - visualisation</vt:lpstr>
      <vt:lpstr>traitement des données</vt:lpstr>
      <vt:lpstr>Création d’un modèle : v1</vt:lpstr>
      <vt:lpstr>ANAlyse finale - distribution</vt:lpstr>
      <vt:lpstr>FEATURE Engineering</vt:lpstr>
      <vt:lpstr>ANAlyse finale - visualisation</vt:lpstr>
      <vt:lpstr>ANAlyse finale - visualisation</vt:lpstr>
      <vt:lpstr>traitement des données : v2</vt:lpstr>
      <vt:lpstr>Création d’un modèle : v2</vt:lpstr>
      <vt:lpstr>Création d’un modèle : v2</vt:lpstr>
      <vt:lpstr>Démonstration api</vt:lpstr>
      <vt:lpstr>annexes</vt:lpstr>
      <vt:lpstr>annexes</vt:lpstr>
      <vt:lpstr>annexes</vt:lpstr>
      <vt:lpstr>annexes</vt:lpstr>
      <vt:lpstr>annexes</vt:lpstr>
      <vt:lpstr>annexes</vt:lpstr>
      <vt:lpstr>annexes</vt:lpstr>
      <vt:lpstr>annexes</vt:lpstr>
      <vt:lpstr>annexes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E2-MARCO CASION</dc:title>
  <dc:creator>Thomas Cassagne</dc:creator>
  <cp:lastModifiedBy>Thomas Cassagne</cp:lastModifiedBy>
  <cp:revision>121</cp:revision>
  <dcterms:created xsi:type="dcterms:W3CDTF">2022-01-12T11:31:38Z</dcterms:created>
  <dcterms:modified xsi:type="dcterms:W3CDTF">2022-02-15T19:20:03Z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9e9a456-2778-4ca9-be06-1190b1e1118a_Enabled">
    <vt:lpwstr>true</vt:lpwstr>
  </property>
  <property fmtid="{D5CDD505-2E9C-101B-9397-08002B2CF9AE}" pid="3" name="MSIP_Label_09e9a456-2778-4ca9-be06-1190b1e1118a_SetDate">
    <vt:lpwstr>2022-01-12T11:31:38Z</vt:lpwstr>
  </property>
  <property fmtid="{D5CDD505-2E9C-101B-9397-08002B2CF9AE}" pid="4" name="MSIP_Label_09e9a456-2778-4ca9-be06-1190b1e1118a_Method">
    <vt:lpwstr>Standard</vt:lpwstr>
  </property>
  <property fmtid="{D5CDD505-2E9C-101B-9397-08002B2CF9AE}" pid="5" name="MSIP_Label_09e9a456-2778-4ca9-be06-1190b1e1118a_Name">
    <vt:lpwstr>D3</vt:lpwstr>
  </property>
  <property fmtid="{D5CDD505-2E9C-101B-9397-08002B2CF9AE}" pid="6" name="MSIP_Label_09e9a456-2778-4ca9-be06-1190b1e1118a_SiteId">
    <vt:lpwstr>658ba197-6c73-4fea-91bd-1c7d8de6bf2c</vt:lpwstr>
  </property>
  <property fmtid="{D5CDD505-2E9C-101B-9397-08002B2CF9AE}" pid="7" name="MSIP_Label_09e9a456-2778-4ca9-be06-1190b1e1118a_ActionId">
    <vt:lpwstr>ed0cf5d6-434d-430a-b8f3-c97f2e1a91c4</vt:lpwstr>
  </property>
  <property fmtid="{D5CDD505-2E9C-101B-9397-08002B2CF9AE}" pid="8" name="MSIP_Label_09e9a456-2778-4ca9-be06-1190b1e1118a_ContentBits">
    <vt:lpwstr>0</vt:lpwstr>
  </property>
</Properties>
</file>